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2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1" r:id="rId3"/>
    <p:sldId id="316" r:id="rId4"/>
    <p:sldId id="267" r:id="rId5"/>
    <p:sldId id="317" r:id="rId6"/>
    <p:sldId id="305" r:id="rId7"/>
    <p:sldId id="318" r:id="rId8"/>
    <p:sldId id="307" r:id="rId9"/>
    <p:sldId id="319" r:id="rId10"/>
    <p:sldId id="303" r:id="rId11"/>
    <p:sldId id="320" r:id="rId12"/>
    <p:sldId id="269" r:id="rId13"/>
    <p:sldId id="321" r:id="rId14"/>
    <p:sldId id="271" r:id="rId15"/>
    <p:sldId id="322" r:id="rId16"/>
    <p:sldId id="297" r:id="rId17"/>
    <p:sldId id="323" r:id="rId18"/>
    <p:sldId id="268" r:id="rId19"/>
    <p:sldId id="324" r:id="rId20"/>
    <p:sldId id="310" r:id="rId21"/>
    <p:sldId id="325" r:id="rId22"/>
    <p:sldId id="312" r:id="rId23"/>
    <p:sldId id="326" r:id="rId24"/>
    <p:sldId id="327" r:id="rId25"/>
    <p:sldId id="334" r:id="rId26"/>
    <p:sldId id="270" r:id="rId27"/>
    <p:sldId id="328" r:id="rId28"/>
    <p:sldId id="272" r:id="rId29"/>
    <p:sldId id="315" r:id="rId30"/>
    <p:sldId id="304" r:id="rId31"/>
    <p:sldId id="333" r:id="rId32"/>
    <p:sldId id="263" r:id="rId33"/>
  </p:sldIdLst>
  <p:sldSz cx="9144000" cy="5143500" type="screen16x9"/>
  <p:notesSz cx="6797675" cy="985678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6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76B82A"/>
    <a:srgbClr val="890268"/>
    <a:srgbClr val="B8328A"/>
    <a:srgbClr val="00508C"/>
    <a:srgbClr val="007178"/>
    <a:srgbClr val="008C93"/>
    <a:srgbClr val="E6E000"/>
    <a:srgbClr val="E7DF00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5000" autoAdjust="0"/>
  </p:normalViewPr>
  <p:slideViewPr>
    <p:cSldViewPr snapToGrid="0" snapToObjects="1">
      <p:cViewPr varScale="1">
        <p:scale>
          <a:sx n="146" d="100"/>
          <a:sy n="146" d="100"/>
        </p:scale>
        <p:origin x="138" y="138"/>
      </p:cViewPr>
      <p:guideLst>
        <p:guide orient="horz" pos="876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62342-1761-4EE9-90AF-22DF36A8C28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E3819DE-8AE0-48CF-91DA-8D1E53D4E878}">
      <dgm:prSet phldrT="[Text]" custT="1"/>
      <dgm:spPr>
        <a:solidFill>
          <a:srgbClr val="00B050"/>
        </a:solidFill>
      </dgm:spPr>
      <dgm:t>
        <a:bodyPr/>
        <a:lstStyle/>
        <a:p>
          <a:r>
            <a:rPr lang="zh-CN" altLang="de-DE" sz="1600" b="1" dirty="0" smtClean="0"/>
            <a:t>规划阶段</a:t>
          </a:r>
          <a:endParaRPr lang="de-DE" sz="1600" b="1" dirty="0"/>
        </a:p>
      </dgm:t>
    </dgm:pt>
    <dgm:pt modelId="{B46D22E1-DD7C-4465-BE17-F43142F6CA37}" type="parTrans" cxnId="{11AAF659-9B8D-4ABE-BE07-D8D0724C80B6}">
      <dgm:prSet/>
      <dgm:spPr/>
      <dgm:t>
        <a:bodyPr/>
        <a:lstStyle/>
        <a:p>
          <a:endParaRPr lang="de-DE" sz="1600" b="1"/>
        </a:p>
      </dgm:t>
    </dgm:pt>
    <dgm:pt modelId="{061F8931-ECAA-4AD9-8F40-A656FCB58346}" type="sibTrans" cxnId="{11AAF659-9B8D-4ABE-BE07-D8D0724C80B6}">
      <dgm:prSet/>
      <dgm:spPr/>
      <dgm:t>
        <a:bodyPr/>
        <a:lstStyle/>
        <a:p>
          <a:endParaRPr lang="de-DE" sz="1600" b="1"/>
        </a:p>
      </dgm:t>
    </dgm:pt>
    <dgm:pt modelId="{5E8B0E5A-5319-4F4E-9739-814602AE1396}">
      <dgm:prSet phldrT="[Text]" custT="1"/>
      <dgm:spPr>
        <a:solidFill>
          <a:srgbClr val="00B0F0"/>
        </a:solidFill>
      </dgm:spPr>
      <dgm:t>
        <a:bodyPr/>
        <a:lstStyle/>
        <a:p>
          <a:r>
            <a:rPr lang="zh-CN" altLang="de-DE" sz="1600" b="1" dirty="0" smtClean="0"/>
            <a:t>施工阶段</a:t>
          </a:r>
          <a:endParaRPr lang="de-DE" sz="1600" b="1" dirty="0"/>
        </a:p>
      </dgm:t>
    </dgm:pt>
    <dgm:pt modelId="{8AD01CB1-F4A1-4E89-9DA2-BA2F1EE4A9CE}" type="sibTrans" cxnId="{EDC3EFF8-EDB8-4A2A-A122-B68CB274B5A2}">
      <dgm:prSet/>
      <dgm:spPr/>
      <dgm:t>
        <a:bodyPr/>
        <a:lstStyle/>
        <a:p>
          <a:endParaRPr lang="de-DE" sz="1600" b="1"/>
        </a:p>
      </dgm:t>
    </dgm:pt>
    <dgm:pt modelId="{5FCAB43A-F85C-476C-A4E3-13A379E147CC}" type="parTrans" cxnId="{EDC3EFF8-EDB8-4A2A-A122-B68CB274B5A2}">
      <dgm:prSet/>
      <dgm:spPr/>
      <dgm:t>
        <a:bodyPr/>
        <a:lstStyle/>
        <a:p>
          <a:endParaRPr lang="de-DE" sz="1600" b="1"/>
        </a:p>
      </dgm:t>
    </dgm:pt>
    <dgm:pt modelId="{B5945021-5B28-44A8-A21A-ACAD95A2F276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zh-CN" altLang="de-DE" sz="1600" b="1" dirty="0" smtClean="0"/>
            <a:t>使用阶段</a:t>
          </a:r>
          <a:endParaRPr lang="de-DE" sz="1600" b="1" dirty="0"/>
        </a:p>
      </dgm:t>
    </dgm:pt>
    <dgm:pt modelId="{1B07D442-B5A0-407E-B32F-B11576760772}" type="sibTrans" cxnId="{52B84F68-9D29-441B-99B4-D184161BC179}">
      <dgm:prSet/>
      <dgm:spPr/>
      <dgm:t>
        <a:bodyPr/>
        <a:lstStyle/>
        <a:p>
          <a:endParaRPr lang="de-DE" sz="1600" b="1"/>
        </a:p>
      </dgm:t>
    </dgm:pt>
    <dgm:pt modelId="{68FC023B-13E7-441C-A27C-466CDE3DFF6C}" type="parTrans" cxnId="{52B84F68-9D29-441B-99B4-D184161BC179}">
      <dgm:prSet/>
      <dgm:spPr/>
      <dgm:t>
        <a:bodyPr/>
        <a:lstStyle/>
        <a:p>
          <a:endParaRPr lang="de-DE" sz="1600" b="1"/>
        </a:p>
      </dgm:t>
    </dgm:pt>
    <dgm:pt modelId="{858B4459-CFD4-4F43-8EDD-B07245F33D43}" type="pres">
      <dgm:prSet presAssocID="{5E162342-1761-4EE9-90AF-22DF36A8C28B}" presName="Name0" presStyleCnt="0">
        <dgm:presLayoutVars>
          <dgm:dir/>
          <dgm:animLvl val="lvl"/>
          <dgm:resizeHandles val="exact"/>
        </dgm:presLayoutVars>
      </dgm:prSet>
      <dgm:spPr/>
    </dgm:pt>
    <dgm:pt modelId="{D7E79985-769F-4FB7-8727-6320782F4E07}" type="pres">
      <dgm:prSet presAssocID="{0E3819DE-8AE0-48CF-91DA-8D1E53D4E87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10211C-C9E4-4CC1-8703-6855B0B7F52D}" type="pres">
      <dgm:prSet presAssocID="{061F8931-ECAA-4AD9-8F40-A656FCB58346}" presName="parTxOnlySpace" presStyleCnt="0"/>
      <dgm:spPr/>
    </dgm:pt>
    <dgm:pt modelId="{AC3D6236-3E91-45A5-AEB1-398AA595E80B}" type="pres">
      <dgm:prSet presAssocID="{5E8B0E5A-5319-4F4E-9739-814602AE1396}" presName="parTxOnly" presStyleLbl="node1" presStyleIdx="1" presStyleCnt="3" custLinFactNeighborX="-76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C547E8-8FFD-45B2-99BE-03FF6C647E5A}" type="pres">
      <dgm:prSet presAssocID="{8AD01CB1-F4A1-4E89-9DA2-BA2F1EE4A9CE}" presName="parTxOnlySpace" presStyleCnt="0"/>
      <dgm:spPr/>
    </dgm:pt>
    <dgm:pt modelId="{B6BD99BF-734A-4EB8-8F2A-FDACAF11FAD5}" type="pres">
      <dgm:prSet presAssocID="{B5945021-5B28-44A8-A21A-ACAD95A2F276}" presName="parTxOnly" presStyleLbl="node1" presStyleIdx="2" presStyleCnt="3" custLinFactX="17180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87AA05-C4B3-481C-93C4-6573669DE8A7}" type="presOf" srcId="{B5945021-5B28-44A8-A21A-ACAD95A2F276}" destId="{B6BD99BF-734A-4EB8-8F2A-FDACAF11FAD5}" srcOrd="0" destOrd="0" presId="urn:microsoft.com/office/officeart/2005/8/layout/chevron1"/>
    <dgm:cxn modelId="{52B84F68-9D29-441B-99B4-D184161BC179}" srcId="{5E162342-1761-4EE9-90AF-22DF36A8C28B}" destId="{B5945021-5B28-44A8-A21A-ACAD95A2F276}" srcOrd="2" destOrd="0" parTransId="{68FC023B-13E7-441C-A27C-466CDE3DFF6C}" sibTransId="{1B07D442-B5A0-407E-B32F-B11576760772}"/>
    <dgm:cxn modelId="{2CACBF64-3047-4198-A3B3-0EF2C69BD78A}" type="presOf" srcId="{0E3819DE-8AE0-48CF-91DA-8D1E53D4E878}" destId="{D7E79985-769F-4FB7-8727-6320782F4E07}" srcOrd="0" destOrd="0" presId="urn:microsoft.com/office/officeart/2005/8/layout/chevron1"/>
    <dgm:cxn modelId="{E91011A3-7C0C-4BE6-AB1D-C1DF7582857B}" type="presOf" srcId="{5E162342-1761-4EE9-90AF-22DF36A8C28B}" destId="{858B4459-CFD4-4F43-8EDD-B07245F33D43}" srcOrd="0" destOrd="0" presId="urn:microsoft.com/office/officeart/2005/8/layout/chevron1"/>
    <dgm:cxn modelId="{E16ACFA2-A9BF-466F-908D-ACDEBEA7AF87}" type="presOf" srcId="{5E8B0E5A-5319-4F4E-9739-814602AE1396}" destId="{AC3D6236-3E91-45A5-AEB1-398AA595E80B}" srcOrd="0" destOrd="0" presId="urn:microsoft.com/office/officeart/2005/8/layout/chevron1"/>
    <dgm:cxn modelId="{EDC3EFF8-EDB8-4A2A-A122-B68CB274B5A2}" srcId="{5E162342-1761-4EE9-90AF-22DF36A8C28B}" destId="{5E8B0E5A-5319-4F4E-9739-814602AE1396}" srcOrd="1" destOrd="0" parTransId="{5FCAB43A-F85C-476C-A4E3-13A379E147CC}" sibTransId="{8AD01CB1-F4A1-4E89-9DA2-BA2F1EE4A9CE}"/>
    <dgm:cxn modelId="{11AAF659-9B8D-4ABE-BE07-D8D0724C80B6}" srcId="{5E162342-1761-4EE9-90AF-22DF36A8C28B}" destId="{0E3819DE-8AE0-48CF-91DA-8D1E53D4E878}" srcOrd="0" destOrd="0" parTransId="{B46D22E1-DD7C-4465-BE17-F43142F6CA37}" sibTransId="{061F8931-ECAA-4AD9-8F40-A656FCB58346}"/>
    <dgm:cxn modelId="{FD9FFA8A-366D-4A7A-B2DF-2FA3F425C4C6}" type="presParOf" srcId="{858B4459-CFD4-4F43-8EDD-B07245F33D43}" destId="{D7E79985-769F-4FB7-8727-6320782F4E07}" srcOrd="0" destOrd="0" presId="urn:microsoft.com/office/officeart/2005/8/layout/chevron1"/>
    <dgm:cxn modelId="{77DBF363-D761-4CBD-8C5B-B3E20BB165EC}" type="presParOf" srcId="{858B4459-CFD4-4F43-8EDD-B07245F33D43}" destId="{5010211C-C9E4-4CC1-8703-6855B0B7F52D}" srcOrd="1" destOrd="0" presId="urn:microsoft.com/office/officeart/2005/8/layout/chevron1"/>
    <dgm:cxn modelId="{D0311FA8-2CD7-4972-9BBE-67AB525A81C0}" type="presParOf" srcId="{858B4459-CFD4-4F43-8EDD-B07245F33D43}" destId="{AC3D6236-3E91-45A5-AEB1-398AA595E80B}" srcOrd="2" destOrd="0" presId="urn:microsoft.com/office/officeart/2005/8/layout/chevron1"/>
    <dgm:cxn modelId="{8796BE3A-31CC-4FC3-8052-24681D3D36CD}" type="presParOf" srcId="{858B4459-CFD4-4F43-8EDD-B07245F33D43}" destId="{D0C547E8-8FFD-45B2-99BE-03FF6C647E5A}" srcOrd="3" destOrd="0" presId="urn:microsoft.com/office/officeart/2005/8/layout/chevron1"/>
    <dgm:cxn modelId="{EEF7ADF5-798E-44B7-A08A-B7EFE509E15C}" type="presParOf" srcId="{858B4459-CFD4-4F43-8EDD-B07245F33D43}" destId="{B6BD99BF-734A-4EB8-8F2A-FDACAF11FAD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62342-1761-4EE9-90AF-22DF36A8C28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E3819DE-8AE0-48CF-91DA-8D1E53D4E878}">
      <dgm:prSet phldrT="[Text]" custT="1"/>
      <dgm:spPr>
        <a:solidFill>
          <a:srgbClr val="00B050"/>
        </a:solidFill>
      </dgm:spPr>
      <dgm:t>
        <a:bodyPr/>
        <a:lstStyle/>
        <a:p>
          <a:r>
            <a:rPr lang="de-DE" sz="1600" b="1" dirty="0" smtClean="0"/>
            <a:t>Planungsphase</a:t>
          </a:r>
          <a:endParaRPr lang="de-DE" sz="1600" b="1" dirty="0"/>
        </a:p>
      </dgm:t>
    </dgm:pt>
    <dgm:pt modelId="{B46D22E1-DD7C-4465-BE17-F43142F6CA37}" type="parTrans" cxnId="{11AAF659-9B8D-4ABE-BE07-D8D0724C80B6}">
      <dgm:prSet/>
      <dgm:spPr/>
      <dgm:t>
        <a:bodyPr/>
        <a:lstStyle/>
        <a:p>
          <a:endParaRPr lang="de-DE" sz="1600" b="1"/>
        </a:p>
      </dgm:t>
    </dgm:pt>
    <dgm:pt modelId="{061F8931-ECAA-4AD9-8F40-A656FCB58346}" type="sibTrans" cxnId="{11AAF659-9B8D-4ABE-BE07-D8D0724C80B6}">
      <dgm:prSet/>
      <dgm:spPr/>
      <dgm:t>
        <a:bodyPr/>
        <a:lstStyle/>
        <a:p>
          <a:endParaRPr lang="de-DE" sz="1600" b="1"/>
        </a:p>
      </dgm:t>
    </dgm:pt>
    <dgm:pt modelId="{5E8B0E5A-5319-4F4E-9739-814602AE1396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1600" b="1" dirty="0" smtClean="0"/>
            <a:t>Bauphase</a:t>
          </a:r>
          <a:endParaRPr lang="de-DE" sz="1600" b="1" dirty="0"/>
        </a:p>
      </dgm:t>
    </dgm:pt>
    <dgm:pt modelId="{5FCAB43A-F85C-476C-A4E3-13A379E147CC}" type="parTrans" cxnId="{EDC3EFF8-EDB8-4A2A-A122-B68CB274B5A2}">
      <dgm:prSet/>
      <dgm:spPr/>
      <dgm:t>
        <a:bodyPr/>
        <a:lstStyle/>
        <a:p>
          <a:endParaRPr lang="de-DE" sz="1600" b="1"/>
        </a:p>
      </dgm:t>
    </dgm:pt>
    <dgm:pt modelId="{8AD01CB1-F4A1-4E89-9DA2-BA2F1EE4A9CE}" type="sibTrans" cxnId="{EDC3EFF8-EDB8-4A2A-A122-B68CB274B5A2}">
      <dgm:prSet/>
      <dgm:spPr/>
      <dgm:t>
        <a:bodyPr/>
        <a:lstStyle/>
        <a:p>
          <a:endParaRPr lang="de-DE" sz="1600" b="1"/>
        </a:p>
      </dgm:t>
    </dgm:pt>
    <dgm:pt modelId="{B5945021-5B28-44A8-A21A-ACAD95A2F276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1600" b="1" dirty="0" smtClean="0"/>
            <a:t>Nutzungsphase</a:t>
          </a:r>
          <a:endParaRPr lang="de-DE" sz="1600" b="1" dirty="0"/>
        </a:p>
      </dgm:t>
    </dgm:pt>
    <dgm:pt modelId="{68FC023B-13E7-441C-A27C-466CDE3DFF6C}" type="parTrans" cxnId="{52B84F68-9D29-441B-99B4-D184161BC179}">
      <dgm:prSet/>
      <dgm:spPr/>
      <dgm:t>
        <a:bodyPr/>
        <a:lstStyle/>
        <a:p>
          <a:endParaRPr lang="de-DE" sz="1600" b="1"/>
        </a:p>
      </dgm:t>
    </dgm:pt>
    <dgm:pt modelId="{1B07D442-B5A0-407E-B32F-B11576760772}" type="sibTrans" cxnId="{52B84F68-9D29-441B-99B4-D184161BC179}">
      <dgm:prSet/>
      <dgm:spPr/>
      <dgm:t>
        <a:bodyPr/>
        <a:lstStyle/>
        <a:p>
          <a:endParaRPr lang="de-DE" sz="1600" b="1"/>
        </a:p>
      </dgm:t>
    </dgm:pt>
    <dgm:pt modelId="{858B4459-CFD4-4F43-8EDD-B07245F33D43}" type="pres">
      <dgm:prSet presAssocID="{5E162342-1761-4EE9-90AF-22DF36A8C28B}" presName="Name0" presStyleCnt="0">
        <dgm:presLayoutVars>
          <dgm:dir/>
          <dgm:animLvl val="lvl"/>
          <dgm:resizeHandles val="exact"/>
        </dgm:presLayoutVars>
      </dgm:prSet>
      <dgm:spPr/>
    </dgm:pt>
    <dgm:pt modelId="{D7E79985-769F-4FB7-8727-6320782F4E07}" type="pres">
      <dgm:prSet presAssocID="{0E3819DE-8AE0-48CF-91DA-8D1E53D4E87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10211C-C9E4-4CC1-8703-6855B0B7F52D}" type="pres">
      <dgm:prSet presAssocID="{061F8931-ECAA-4AD9-8F40-A656FCB58346}" presName="parTxOnlySpace" presStyleCnt="0"/>
      <dgm:spPr/>
    </dgm:pt>
    <dgm:pt modelId="{AC3D6236-3E91-45A5-AEB1-398AA595E80B}" type="pres">
      <dgm:prSet presAssocID="{5E8B0E5A-5319-4F4E-9739-814602AE1396}" presName="parTxOnly" presStyleLbl="node1" presStyleIdx="1" presStyleCnt="3" custLinFactNeighborX="-76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C547E8-8FFD-45B2-99BE-03FF6C647E5A}" type="pres">
      <dgm:prSet presAssocID="{8AD01CB1-F4A1-4E89-9DA2-BA2F1EE4A9CE}" presName="parTxOnlySpace" presStyleCnt="0"/>
      <dgm:spPr/>
    </dgm:pt>
    <dgm:pt modelId="{B6BD99BF-734A-4EB8-8F2A-FDACAF11FAD5}" type="pres">
      <dgm:prSet presAssocID="{B5945021-5B28-44A8-A21A-ACAD95A2F276}" presName="parTxOnly" presStyleLbl="node1" presStyleIdx="2" presStyleCnt="3" custLinFactX="17180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87AA05-C4B3-481C-93C4-6573669DE8A7}" type="presOf" srcId="{B5945021-5B28-44A8-A21A-ACAD95A2F276}" destId="{B6BD99BF-734A-4EB8-8F2A-FDACAF11FAD5}" srcOrd="0" destOrd="0" presId="urn:microsoft.com/office/officeart/2005/8/layout/chevron1"/>
    <dgm:cxn modelId="{52B84F68-9D29-441B-99B4-D184161BC179}" srcId="{5E162342-1761-4EE9-90AF-22DF36A8C28B}" destId="{B5945021-5B28-44A8-A21A-ACAD95A2F276}" srcOrd="2" destOrd="0" parTransId="{68FC023B-13E7-441C-A27C-466CDE3DFF6C}" sibTransId="{1B07D442-B5A0-407E-B32F-B11576760772}"/>
    <dgm:cxn modelId="{2CACBF64-3047-4198-A3B3-0EF2C69BD78A}" type="presOf" srcId="{0E3819DE-8AE0-48CF-91DA-8D1E53D4E878}" destId="{D7E79985-769F-4FB7-8727-6320782F4E07}" srcOrd="0" destOrd="0" presId="urn:microsoft.com/office/officeart/2005/8/layout/chevron1"/>
    <dgm:cxn modelId="{E91011A3-7C0C-4BE6-AB1D-C1DF7582857B}" type="presOf" srcId="{5E162342-1761-4EE9-90AF-22DF36A8C28B}" destId="{858B4459-CFD4-4F43-8EDD-B07245F33D43}" srcOrd="0" destOrd="0" presId="urn:microsoft.com/office/officeart/2005/8/layout/chevron1"/>
    <dgm:cxn modelId="{E16ACFA2-A9BF-466F-908D-ACDEBEA7AF87}" type="presOf" srcId="{5E8B0E5A-5319-4F4E-9739-814602AE1396}" destId="{AC3D6236-3E91-45A5-AEB1-398AA595E80B}" srcOrd="0" destOrd="0" presId="urn:microsoft.com/office/officeart/2005/8/layout/chevron1"/>
    <dgm:cxn modelId="{EDC3EFF8-EDB8-4A2A-A122-B68CB274B5A2}" srcId="{5E162342-1761-4EE9-90AF-22DF36A8C28B}" destId="{5E8B0E5A-5319-4F4E-9739-814602AE1396}" srcOrd="1" destOrd="0" parTransId="{5FCAB43A-F85C-476C-A4E3-13A379E147CC}" sibTransId="{8AD01CB1-F4A1-4E89-9DA2-BA2F1EE4A9CE}"/>
    <dgm:cxn modelId="{11AAF659-9B8D-4ABE-BE07-D8D0724C80B6}" srcId="{5E162342-1761-4EE9-90AF-22DF36A8C28B}" destId="{0E3819DE-8AE0-48CF-91DA-8D1E53D4E878}" srcOrd="0" destOrd="0" parTransId="{B46D22E1-DD7C-4465-BE17-F43142F6CA37}" sibTransId="{061F8931-ECAA-4AD9-8F40-A656FCB58346}"/>
    <dgm:cxn modelId="{FD9FFA8A-366D-4A7A-B2DF-2FA3F425C4C6}" type="presParOf" srcId="{858B4459-CFD4-4F43-8EDD-B07245F33D43}" destId="{D7E79985-769F-4FB7-8727-6320782F4E07}" srcOrd="0" destOrd="0" presId="urn:microsoft.com/office/officeart/2005/8/layout/chevron1"/>
    <dgm:cxn modelId="{77DBF363-D761-4CBD-8C5B-B3E20BB165EC}" type="presParOf" srcId="{858B4459-CFD4-4F43-8EDD-B07245F33D43}" destId="{5010211C-C9E4-4CC1-8703-6855B0B7F52D}" srcOrd="1" destOrd="0" presId="urn:microsoft.com/office/officeart/2005/8/layout/chevron1"/>
    <dgm:cxn modelId="{D0311FA8-2CD7-4972-9BBE-67AB525A81C0}" type="presParOf" srcId="{858B4459-CFD4-4F43-8EDD-B07245F33D43}" destId="{AC3D6236-3E91-45A5-AEB1-398AA595E80B}" srcOrd="2" destOrd="0" presId="urn:microsoft.com/office/officeart/2005/8/layout/chevron1"/>
    <dgm:cxn modelId="{8796BE3A-31CC-4FC3-8052-24681D3D36CD}" type="presParOf" srcId="{858B4459-CFD4-4F43-8EDD-B07245F33D43}" destId="{D0C547E8-8FFD-45B2-99BE-03FF6C647E5A}" srcOrd="3" destOrd="0" presId="urn:microsoft.com/office/officeart/2005/8/layout/chevron1"/>
    <dgm:cxn modelId="{EEF7ADF5-798E-44B7-A08A-B7EFE509E15C}" type="presParOf" srcId="{858B4459-CFD4-4F43-8EDD-B07245F33D43}" destId="{B6BD99BF-734A-4EB8-8F2A-FDACAF11FAD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0F4564-3535-459F-9B65-AD9BACC594C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49AE65-635E-4B8F-ADBA-FBD73CA06B3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de-DE" sz="1400" smtClean="0"/>
            <a:t>监测的实施</a:t>
          </a:r>
          <a:endParaRPr lang="de-DE" sz="1400" dirty="0"/>
        </a:p>
      </dgm:t>
    </dgm:pt>
    <dgm:pt modelId="{C1920DF4-D8E3-425C-915D-683E8663EAFD}" type="parTrans" cxnId="{CE9821D6-8837-4465-A6F0-A7DC4B4D1D63}">
      <dgm:prSet/>
      <dgm:spPr/>
      <dgm:t>
        <a:bodyPr/>
        <a:lstStyle/>
        <a:p>
          <a:endParaRPr lang="de-DE"/>
        </a:p>
      </dgm:t>
    </dgm:pt>
    <dgm:pt modelId="{C6E4CBCA-8EA4-4C35-BDE0-E32E9B900496}" type="sibTrans" cxnId="{CE9821D6-8837-4465-A6F0-A7DC4B4D1D63}">
      <dgm:prSet/>
      <dgm:spPr/>
      <dgm:t>
        <a:bodyPr/>
        <a:lstStyle/>
        <a:p>
          <a:endParaRPr lang="de-DE"/>
        </a:p>
      </dgm:t>
    </dgm:pt>
    <dgm:pt modelId="{6722F2D6-B18F-4BFE-ACF9-CC16BAC542B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de-DE" sz="1400" dirty="0" smtClean="0"/>
            <a:t>投资者、所有者</a:t>
          </a:r>
          <a:endParaRPr lang="de-DE" sz="1400" dirty="0"/>
        </a:p>
      </dgm:t>
    </dgm:pt>
    <dgm:pt modelId="{B798CE97-F16B-49AB-8075-14F11A7EA61B}" type="parTrans" cxnId="{B624F3B8-89E8-4F2F-AC28-230EE3A3640F}">
      <dgm:prSet/>
      <dgm:spPr/>
      <dgm:t>
        <a:bodyPr/>
        <a:lstStyle/>
        <a:p>
          <a:endParaRPr lang="de-DE"/>
        </a:p>
      </dgm:t>
    </dgm:pt>
    <dgm:pt modelId="{A9C8DBC7-2C89-4C99-B160-2191D774021C}" type="sibTrans" cxnId="{B624F3B8-89E8-4F2F-AC28-230EE3A3640F}">
      <dgm:prSet/>
      <dgm:spPr/>
      <dgm:t>
        <a:bodyPr/>
        <a:lstStyle/>
        <a:p>
          <a:endParaRPr lang="de-DE"/>
        </a:p>
      </dgm:t>
    </dgm:pt>
    <dgm:pt modelId="{88A5BE80-85A6-4201-B3AB-18FA2B9DEEB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err="1" smtClean="0"/>
            <a:t>TMon</a:t>
          </a:r>
          <a:r>
            <a:rPr lang="de-DE" sz="1400" dirty="0" smtClean="0"/>
            <a:t> </a:t>
          </a:r>
          <a:r>
            <a:rPr lang="zh-CN" altLang="de-DE" sz="1400" dirty="0" smtClean="0"/>
            <a:t>服务提供者</a:t>
          </a:r>
          <a:endParaRPr lang="de-DE" sz="1400" dirty="0"/>
        </a:p>
      </dgm:t>
    </dgm:pt>
    <dgm:pt modelId="{C71168E5-6BBF-4869-9E64-F5E0BEDB1A33}" type="parTrans" cxnId="{992CBB58-359E-4FDA-B7E7-FDBFE2D89CC1}">
      <dgm:prSet/>
      <dgm:spPr/>
      <dgm:t>
        <a:bodyPr/>
        <a:lstStyle/>
        <a:p>
          <a:endParaRPr lang="de-DE"/>
        </a:p>
      </dgm:t>
    </dgm:pt>
    <dgm:pt modelId="{D3D28AB6-2AA3-4702-94D3-5B4A00254798}" type="sibTrans" cxnId="{992CBB58-359E-4FDA-B7E7-FDBFE2D89CC1}">
      <dgm:prSet/>
      <dgm:spPr/>
      <dgm:t>
        <a:bodyPr/>
        <a:lstStyle/>
        <a:p>
          <a:endParaRPr lang="de-DE"/>
        </a:p>
      </dgm:t>
    </dgm:pt>
    <dgm:pt modelId="{C2685BD5-741F-44FC-A7C4-DA7C187DAA6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de-DE" sz="1400" dirty="0" smtClean="0"/>
            <a:t>专业规划师</a:t>
          </a:r>
          <a:r>
            <a:rPr lang="de-DE" altLang="zh-CN" sz="1400" dirty="0" smtClean="0"/>
            <a:t/>
          </a:r>
          <a:br>
            <a:rPr lang="de-DE" altLang="zh-CN" sz="1400" dirty="0" smtClean="0"/>
          </a:br>
          <a:r>
            <a:rPr lang="zh-CN" altLang="de-DE" sz="1400" dirty="0" smtClean="0"/>
            <a:t>建筑公司</a:t>
          </a:r>
          <a:endParaRPr lang="de-DE" sz="1400" dirty="0"/>
        </a:p>
      </dgm:t>
    </dgm:pt>
    <dgm:pt modelId="{D7F74FF8-4AA5-44B4-9EF6-2DB3D24AAD62}" type="parTrans" cxnId="{C3623DAF-970D-40A3-B19E-7B59262EF534}">
      <dgm:prSet/>
      <dgm:spPr/>
      <dgm:t>
        <a:bodyPr/>
        <a:lstStyle/>
        <a:p>
          <a:endParaRPr lang="de-DE"/>
        </a:p>
      </dgm:t>
    </dgm:pt>
    <dgm:pt modelId="{9E627282-99A3-4726-A633-6B7C4CA91A26}" type="sibTrans" cxnId="{C3623DAF-970D-40A3-B19E-7B59262EF534}">
      <dgm:prSet/>
      <dgm:spPr/>
      <dgm:t>
        <a:bodyPr/>
        <a:lstStyle/>
        <a:p>
          <a:endParaRPr lang="de-DE"/>
        </a:p>
      </dgm:t>
    </dgm:pt>
    <dgm:pt modelId="{1571CFEC-8390-4780-8F25-25C88BDD1CF1}">
      <dgm:prSet custScaleX="201428" custRadScaleRad="109155" custRadScaleInc="-48743"/>
      <dgm:spPr/>
      <dgm:t>
        <a:bodyPr/>
        <a:lstStyle/>
        <a:p>
          <a:endParaRPr lang="de-DE" dirty="0"/>
        </a:p>
      </dgm:t>
    </dgm:pt>
    <dgm:pt modelId="{23F44AA7-B31B-4D5C-85F0-963730EB8ECC}" type="parTrans" cxnId="{8C5709A8-B446-41DA-8E70-1D633EA3D038}">
      <dgm:prSet/>
      <dgm:spPr/>
      <dgm:t>
        <a:bodyPr/>
        <a:lstStyle/>
        <a:p>
          <a:endParaRPr lang="de-DE"/>
        </a:p>
      </dgm:t>
    </dgm:pt>
    <dgm:pt modelId="{0592BDFA-096A-40EF-A76A-01642767234D}" type="sibTrans" cxnId="{8C5709A8-B446-41DA-8E70-1D633EA3D038}">
      <dgm:prSet/>
      <dgm:spPr/>
      <dgm:t>
        <a:bodyPr/>
        <a:lstStyle/>
        <a:p>
          <a:endParaRPr lang="de-DE"/>
        </a:p>
      </dgm:t>
    </dgm:pt>
    <dgm:pt modelId="{3D770FC0-0144-4D8F-9A3B-6B8F166673E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de-DE" sz="1400" dirty="0" smtClean="0"/>
            <a:t>使用者</a:t>
          </a:r>
          <a:endParaRPr lang="de-DE" sz="1400" dirty="0"/>
        </a:p>
      </dgm:t>
    </dgm:pt>
    <dgm:pt modelId="{278848AD-F9AC-40DC-883C-04AB1043C529}" type="parTrans" cxnId="{F2A573E1-906B-43DF-B4B6-4F9F4C1901D0}">
      <dgm:prSet/>
      <dgm:spPr/>
      <dgm:t>
        <a:bodyPr/>
        <a:lstStyle/>
        <a:p>
          <a:endParaRPr lang="de-DE"/>
        </a:p>
      </dgm:t>
    </dgm:pt>
    <dgm:pt modelId="{328D6A06-EAEA-4642-99FB-BFA47AE7291C}" type="sibTrans" cxnId="{F2A573E1-906B-43DF-B4B6-4F9F4C1901D0}">
      <dgm:prSet/>
      <dgm:spPr/>
      <dgm:t>
        <a:bodyPr/>
        <a:lstStyle/>
        <a:p>
          <a:endParaRPr lang="de-DE"/>
        </a:p>
      </dgm:t>
    </dgm:pt>
    <dgm:pt modelId="{10D70CF4-459C-4A47-AECF-78EDE44E523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zh-CN" altLang="de-DE" sz="1400" dirty="0" smtClean="0"/>
            <a:t>设施管理者</a:t>
          </a:r>
          <a:endParaRPr lang="de-DE" sz="1400" dirty="0"/>
        </a:p>
      </dgm:t>
    </dgm:pt>
    <dgm:pt modelId="{316FD151-5FC4-4962-9A3B-FE47F5D37D8F}" type="parTrans" cxnId="{91F7DE52-727A-42A4-AEDC-2615F06F8A52}">
      <dgm:prSet/>
      <dgm:spPr/>
      <dgm:t>
        <a:bodyPr/>
        <a:lstStyle/>
        <a:p>
          <a:endParaRPr lang="de-DE"/>
        </a:p>
      </dgm:t>
    </dgm:pt>
    <dgm:pt modelId="{B9D63944-B724-4608-BB9A-8CF80DDD29E9}" type="sibTrans" cxnId="{91F7DE52-727A-42A4-AEDC-2615F06F8A52}">
      <dgm:prSet/>
      <dgm:spPr/>
      <dgm:t>
        <a:bodyPr/>
        <a:lstStyle/>
        <a:p>
          <a:endParaRPr lang="de-DE"/>
        </a:p>
      </dgm:t>
    </dgm:pt>
    <dgm:pt modelId="{AD65EB1E-7287-4F59-86A9-E650C52A204B}" type="pres">
      <dgm:prSet presAssocID="{E60F4564-3535-459F-9B65-AD9BACC594C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2ADFEEF2-1B2C-4541-AFE3-CDC059514AB2}" type="pres">
      <dgm:prSet presAssocID="{FC49AE65-635E-4B8F-ADBA-FBD73CA06B31}" presName="singleCycle" presStyleCnt="0"/>
      <dgm:spPr/>
    </dgm:pt>
    <dgm:pt modelId="{69EED41E-CFED-49DD-A07D-A94F29677815}" type="pres">
      <dgm:prSet presAssocID="{FC49AE65-635E-4B8F-ADBA-FBD73CA06B31}" presName="singleCenter" presStyleLbl="node1" presStyleIdx="0" presStyleCnt="6" custScaleX="139770">
        <dgm:presLayoutVars>
          <dgm:chMax val="7"/>
          <dgm:chPref val="7"/>
        </dgm:presLayoutVars>
      </dgm:prSet>
      <dgm:spPr/>
      <dgm:t>
        <a:bodyPr/>
        <a:lstStyle/>
        <a:p>
          <a:endParaRPr lang="de-DE"/>
        </a:p>
      </dgm:t>
    </dgm:pt>
    <dgm:pt modelId="{8356EB31-7E22-4238-A59E-8BFC97680A1B}" type="pres">
      <dgm:prSet presAssocID="{B798CE97-F16B-49AB-8075-14F11A7EA61B}" presName="Name56" presStyleLbl="parChTrans1D2" presStyleIdx="0" presStyleCnt="5"/>
      <dgm:spPr/>
      <dgm:t>
        <a:bodyPr/>
        <a:lstStyle/>
        <a:p>
          <a:endParaRPr lang="de-DE"/>
        </a:p>
      </dgm:t>
    </dgm:pt>
    <dgm:pt modelId="{C8A30160-749E-443A-B759-E317C11840A1}" type="pres">
      <dgm:prSet presAssocID="{6722F2D6-B18F-4BFE-ACF9-CC16BAC542BA}" presName="text0" presStyleLbl="node1" presStyleIdx="1" presStyleCnt="6" custScaleX="195109" custRadScaleRad="73374" custRadScaleInc="57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DE9A52-25CB-4C8E-90BA-D6EEBE2FBFAA}" type="pres">
      <dgm:prSet presAssocID="{C71168E5-6BBF-4869-9E64-F5E0BEDB1A33}" presName="Name56" presStyleLbl="parChTrans1D2" presStyleIdx="1" presStyleCnt="5"/>
      <dgm:spPr/>
      <dgm:t>
        <a:bodyPr/>
        <a:lstStyle/>
        <a:p>
          <a:endParaRPr lang="de-DE"/>
        </a:p>
      </dgm:t>
    </dgm:pt>
    <dgm:pt modelId="{0F617069-AEA7-41F5-B22E-B06FC01E276D}" type="pres">
      <dgm:prSet presAssocID="{88A5BE80-85A6-4201-B3AB-18FA2B9DEEB5}" presName="text0" presStyleLbl="node1" presStyleIdx="2" presStyleCnt="6" custScaleX="201428" custRadScaleRad="114065" custRadScaleInc="22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0A0400-A8C5-46C2-9ED4-39C225C9C388}" type="pres">
      <dgm:prSet presAssocID="{316FD151-5FC4-4962-9A3B-FE47F5D37D8F}" presName="Name56" presStyleLbl="parChTrans1D2" presStyleIdx="2" presStyleCnt="5"/>
      <dgm:spPr/>
      <dgm:t>
        <a:bodyPr/>
        <a:lstStyle/>
        <a:p>
          <a:endParaRPr lang="de-DE"/>
        </a:p>
      </dgm:t>
    </dgm:pt>
    <dgm:pt modelId="{B3992756-9FF3-4181-B88F-140BBBDF91BE}" type="pres">
      <dgm:prSet presAssocID="{10D70CF4-459C-4A47-AECF-78EDE44E5233}" presName="text0" presStyleLbl="node1" presStyleIdx="3" presStyleCnt="6" custScaleX="198620" custRadScaleRad="112855" custRadScaleInc="-366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AF1F70-15AD-42C3-BE2A-485E737565F0}" type="pres">
      <dgm:prSet presAssocID="{278848AD-F9AC-40DC-883C-04AB1043C529}" presName="Name56" presStyleLbl="parChTrans1D2" presStyleIdx="3" presStyleCnt="5"/>
      <dgm:spPr/>
      <dgm:t>
        <a:bodyPr/>
        <a:lstStyle/>
        <a:p>
          <a:endParaRPr lang="de-DE"/>
        </a:p>
      </dgm:t>
    </dgm:pt>
    <dgm:pt modelId="{539FD2EC-D1DB-4B98-8330-DAC5C4C194D4}" type="pres">
      <dgm:prSet presAssocID="{3D770FC0-0144-4D8F-9A3B-6B8F166673EB}" presName="text0" presStyleLbl="node1" presStyleIdx="4" presStyleCnt="6" custScaleX="190204" custRadScaleRad="106968" custRadScaleInc="2635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145006-9116-4B9D-9D46-8DE18A2AD8B8}" type="pres">
      <dgm:prSet presAssocID="{D7F74FF8-4AA5-44B4-9EF6-2DB3D24AAD62}" presName="Name56" presStyleLbl="parChTrans1D2" presStyleIdx="4" presStyleCnt="5"/>
      <dgm:spPr/>
      <dgm:t>
        <a:bodyPr/>
        <a:lstStyle/>
        <a:p>
          <a:endParaRPr lang="de-DE"/>
        </a:p>
      </dgm:t>
    </dgm:pt>
    <dgm:pt modelId="{00DDB517-38FB-4391-865A-B8A09D61FEE6}" type="pres">
      <dgm:prSet presAssocID="{C2685BD5-741F-44FC-A7C4-DA7C187DAA6A}" presName="text0" presStyleLbl="node1" presStyleIdx="5" presStyleCnt="6" custScaleX="185866" custRadScaleRad="113298" custRadScaleInc="-17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B1F4B19-A048-4668-83DE-3E9E25F3A972}" type="presOf" srcId="{C2685BD5-741F-44FC-A7C4-DA7C187DAA6A}" destId="{00DDB517-38FB-4391-865A-B8A09D61FEE6}" srcOrd="0" destOrd="0" presId="urn:microsoft.com/office/officeart/2008/layout/RadialCluster"/>
    <dgm:cxn modelId="{C3623DAF-970D-40A3-B19E-7B59262EF534}" srcId="{FC49AE65-635E-4B8F-ADBA-FBD73CA06B31}" destId="{C2685BD5-741F-44FC-A7C4-DA7C187DAA6A}" srcOrd="4" destOrd="0" parTransId="{D7F74FF8-4AA5-44B4-9EF6-2DB3D24AAD62}" sibTransId="{9E627282-99A3-4726-A633-6B7C4CA91A26}"/>
    <dgm:cxn modelId="{AD3DEDC8-9F16-4888-8F16-F228AC95977F}" type="presOf" srcId="{D7F74FF8-4AA5-44B4-9EF6-2DB3D24AAD62}" destId="{42145006-9116-4B9D-9D46-8DE18A2AD8B8}" srcOrd="0" destOrd="0" presId="urn:microsoft.com/office/officeart/2008/layout/RadialCluster"/>
    <dgm:cxn modelId="{F2A573E1-906B-43DF-B4B6-4F9F4C1901D0}" srcId="{FC49AE65-635E-4B8F-ADBA-FBD73CA06B31}" destId="{3D770FC0-0144-4D8F-9A3B-6B8F166673EB}" srcOrd="3" destOrd="0" parTransId="{278848AD-F9AC-40DC-883C-04AB1043C529}" sibTransId="{328D6A06-EAEA-4642-99FB-BFA47AE7291C}"/>
    <dgm:cxn modelId="{D72DD121-41EB-4BC1-BCD1-9F2AA9C0A485}" type="presOf" srcId="{E60F4564-3535-459F-9B65-AD9BACC594C6}" destId="{AD65EB1E-7287-4F59-86A9-E650C52A204B}" srcOrd="0" destOrd="0" presId="urn:microsoft.com/office/officeart/2008/layout/RadialCluster"/>
    <dgm:cxn modelId="{CE9821D6-8837-4465-A6F0-A7DC4B4D1D63}" srcId="{E60F4564-3535-459F-9B65-AD9BACC594C6}" destId="{FC49AE65-635E-4B8F-ADBA-FBD73CA06B31}" srcOrd="0" destOrd="0" parTransId="{C1920DF4-D8E3-425C-915D-683E8663EAFD}" sibTransId="{C6E4CBCA-8EA4-4C35-BDE0-E32E9B900496}"/>
    <dgm:cxn modelId="{B624F3B8-89E8-4F2F-AC28-230EE3A3640F}" srcId="{FC49AE65-635E-4B8F-ADBA-FBD73CA06B31}" destId="{6722F2D6-B18F-4BFE-ACF9-CC16BAC542BA}" srcOrd="0" destOrd="0" parTransId="{B798CE97-F16B-49AB-8075-14F11A7EA61B}" sibTransId="{A9C8DBC7-2C89-4C99-B160-2191D774021C}"/>
    <dgm:cxn modelId="{CB97840E-A9C1-4007-AA7F-BF4994A51665}" type="presOf" srcId="{88A5BE80-85A6-4201-B3AB-18FA2B9DEEB5}" destId="{0F617069-AEA7-41F5-B22E-B06FC01E276D}" srcOrd="0" destOrd="0" presId="urn:microsoft.com/office/officeart/2008/layout/RadialCluster"/>
    <dgm:cxn modelId="{6C273669-B149-4D13-B4AE-D4EDA0C7B8CB}" type="presOf" srcId="{B798CE97-F16B-49AB-8075-14F11A7EA61B}" destId="{8356EB31-7E22-4238-A59E-8BFC97680A1B}" srcOrd="0" destOrd="0" presId="urn:microsoft.com/office/officeart/2008/layout/RadialCluster"/>
    <dgm:cxn modelId="{5E7EB094-9D2A-4681-9A13-303C12501A6E}" type="presOf" srcId="{10D70CF4-459C-4A47-AECF-78EDE44E5233}" destId="{B3992756-9FF3-4181-B88F-140BBBDF91BE}" srcOrd="0" destOrd="0" presId="urn:microsoft.com/office/officeart/2008/layout/RadialCluster"/>
    <dgm:cxn modelId="{56B8DCC6-32DE-4AE5-9D3F-4D74ACF6BE36}" type="presOf" srcId="{3D770FC0-0144-4D8F-9A3B-6B8F166673EB}" destId="{539FD2EC-D1DB-4B98-8330-DAC5C4C194D4}" srcOrd="0" destOrd="0" presId="urn:microsoft.com/office/officeart/2008/layout/RadialCluster"/>
    <dgm:cxn modelId="{8C5709A8-B446-41DA-8E70-1D633EA3D038}" srcId="{E60F4564-3535-459F-9B65-AD9BACC594C6}" destId="{1571CFEC-8390-4780-8F25-25C88BDD1CF1}" srcOrd="1" destOrd="0" parTransId="{23F44AA7-B31B-4D5C-85F0-963730EB8ECC}" sibTransId="{0592BDFA-096A-40EF-A76A-01642767234D}"/>
    <dgm:cxn modelId="{5683D435-3283-4883-B571-7C5F99530B5A}" type="presOf" srcId="{FC49AE65-635E-4B8F-ADBA-FBD73CA06B31}" destId="{69EED41E-CFED-49DD-A07D-A94F29677815}" srcOrd="0" destOrd="0" presId="urn:microsoft.com/office/officeart/2008/layout/RadialCluster"/>
    <dgm:cxn modelId="{91F7DE52-727A-42A4-AEDC-2615F06F8A52}" srcId="{FC49AE65-635E-4B8F-ADBA-FBD73CA06B31}" destId="{10D70CF4-459C-4A47-AECF-78EDE44E5233}" srcOrd="2" destOrd="0" parTransId="{316FD151-5FC4-4962-9A3B-FE47F5D37D8F}" sibTransId="{B9D63944-B724-4608-BB9A-8CF80DDD29E9}"/>
    <dgm:cxn modelId="{A721F04C-487E-4B79-A73E-94964C58464E}" type="presOf" srcId="{278848AD-F9AC-40DC-883C-04AB1043C529}" destId="{DCAF1F70-15AD-42C3-BE2A-485E737565F0}" srcOrd="0" destOrd="0" presId="urn:microsoft.com/office/officeart/2008/layout/RadialCluster"/>
    <dgm:cxn modelId="{47E7B524-B3D0-403E-958B-266DA2FB0471}" type="presOf" srcId="{C71168E5-6BBF-4869-9E64-F5E0BEDB1A33}" destId="{D0DE9A52-25CB-4C8E-90BA-D6EEBE2FBFAA}" srcOrd="0" destOrd="0" presId="urn:microsoft.com/office/officeart/2008/layout/RadialCluster"/>
    <dgm:cxn modelId="{9CB7004E-0DEE-4D1A-BDAD-D8F5D9C0CA9A}" type="presOf" srcId="{6722F2D6-B18F-4BFE-ACF9-CC16BAC542BA}" destId="{C8A30160-749E-443A-B759-E317C11840A1}" srcOrd="0" destOrd="0" presId="urn:microsoft.com/office/officeart/2008/layout/RadialCluster"/>
    <dgm:cxn modelId="{8A5D24C7-8B60-4FE5-A780-F7956F6AFE9D}" type="presOf" srcId="{316FD151-5FC4-4962-9A3B-FE47F5D37D8F}" destId="{650A0400-A8C5-46C2-9ED4-39C225C9C388}" srcOrd="0" destOrd="0" presId="urn:microsoft.com/office/officeart/2008/layout/RadialCluster"/>
    <dgm:cxn modelId="{992CBB58-359E-4FDA-B7E7-FDBFE2D89CC1}" srcId="{FC49AE65-635E-4B8F-ADBA-FBD73CA06B31}" destId="{88A5BE80-85A6-4201-B3AB-18FA2B9DEEB5}" srcOrd="1" destOrd="0" parTransId="{C71168E5-6BBF-4869-9E64-F5E0BEDB1A33}" sibTransId="{D3D28AB6-2AA3-4702-94D3-5B4A00254798}"/>
    <dgm:cxn modelId="{7B07249D-E791-412E-8DD5-3D5E8A2DE07B}" type="presParOf" srcId="{AD65EB1E-7287-4F59-86A9-E650C52A204B}" destId="{2ADFEEF2-1B2C-4541-AFE3-CDC059514AB2}" srcOrd="0" destOrd="0" presId="urn:microsoft.com/office/officeart/2008/layout/RadialCluster"/>
    <dgm:cxn modelId="{907BBCEA-5AFB-4C0B-B31C-93A9FB8EA977}" type="presParOf" srcId="{2ADFEEF2-1B2C-4541-AFE3-CDC059514AB2}" destId="{69EED41E-CFED-49DD-A07D-A94F29677815}" srcOrd="0" destOrd="0" presId="urn:microsoft.com/office/officeart/2008/layout/RadialCluster"/>
    <dgm:cxn modelId="{3101FFDD-7C7F-4DD1-A13D-889708B3A68D}" type="presParOf" srcId="{2ADFEEF2-1B2C-4541-AFE3-CDC059514AB2}" destId="{8356EB31-7E22-4238-A59E-8BFC97680A1B}" srcOrd="1" destOrd="0" presId="urn:microsoft.com/office/officeart/2008/layout/RadialCluster"/>
    <dgm:cxn modelId="{BD818D27-1D3E-4B7B-AF1A-D2DCB85203AA}" type="presParOf" srcId="{2ADFEEF2-1B2C-4541-AFE3-CDC059514AB2}" destId="{C8A30160-749E-443A-B759-E317C11840A1}" srcOrd="2" destOrd="0" presId="urn:microsoft.com/office/officeart/2008/layout/RadialCluster"/>
    <dgm:cxn modelId="{62735246-C8C1-48A7-B3ED-339B5E6111A8}" type="presParOf" srcId="{2ADFEEF2-1B2C-4541-AFE3-CDC059514AB2}" destId="{D0DE9A52-25CB-4C8E-90BA-D6EEBE2FBFAA}" srcOrd="3" destOrd="0" presId="urn:microsoft.com/office/officeart/2008/layout/RadialCluster"/>
    <dgm:cxn modelId="{58770F51-062B-4C99-BB28-E78F2A60AC07}" type="presParOf" srcId="{2ADFEEF2-1B2C-4541-AFE3-CDC059514AB2}" destId="{0F617069-AEA7-41F5-B22E-B06FC01E276D}" srcOrd="4" destOrd="0" presId="urn:microsoft.com/office/officeart/2008/layout/RadialCluster"/>
    <dgm:cxn modelId="{FDC7E68E-193D-42CE-BAC5-3649B26BB2EC}" type="presParOf" srcId="{2ADFEEF2-1B2C-4541-AFE3-CDC059514AB2}" destId="{650A0400-A8C5-46C2-9ED4-39C225C9C388}" srcOrd="5" destOrd="0" presId="urn:microsoft.com/office/officeart/2008/layout/RadialCluster"/>
    <dgm:cxn modelId="{DBD74C40-F2AE-4EF6-B3B7-F2DB8A833945}" type="presParOf" srcId="{2ADFEEF2-1B2C-4541-AFE3-CDC059514AB2}" destId="{B3992756-9FF3-4181-B88F-140BBBDF91BE}" srcOrd="6" destOrd="0" presId="urn:microsoft.com/office/officeart/2008/layout/RadialCluster"/>
    <dgm:cxn modelId="{A66F5297-786D-478D-89B4-111F5F32A4C4}" type="presParOf" srcId="{2ADFEEF2-1B2C-4541-AFE3-CDC059514AB2}" destId="{DCAF1F70-15AD-42C3-BE2A-485E737565F0}" srcOrd="7" destOrd="0" presId="urn:microsoft.com/office/officeart/2008/layout/RadialCluster"/>
    <dgm:cxn modelId="{588EF0FD-7189-4D2B-9777-43FE84C8669E}" type="presParOf" srcId="{2ADFEEF2-1B2C-4541-AFE3-CDC059514AB2}" destId="{539FD2EC-D1DB-4B98-8330-DAC5C4C194D4}" srcOrd="8" destOrd="0" presId="urn:microsoft.com/office/officeart/2008/layout/RadialCluster"/>
    <dgm:cxn modelId="{D10082B0-6CB0-4087-A1CE-66958E52BF73}" type="presParOf" srcId="{2ADFEEF2-1B2C-4541-AFE3-CDC059514AB2}" destId="{42145006-9116-4B9D-9D46-8DE18A2AD8B8}" srcOrd="9" destOrd="0" presId="urn:microsoft.com/office/officeart/2008/layout/RadialCluster"/>
    <dgm:cxn modelId="{1DF0C61A-7A28-4086-A6FB-A49D7BAA0A96}" type="presParOf" srcId="{2ADFEEF2-1B2C-4541-AFE3-CDC059514AB2}" destId="{00DDB517-38FB-4391-865A-B8A09D61FEE6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0F4564-3535-459F-9B65-AD9BACC594C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49AE65-635E-4B8F-ADBA-FBD73CA06B3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smtClean="0"/>
            <a:t>Durchführung des Monitorings</a:t>
          </a:r>
          <a:endParaRPr lang="de-DE" sz="1400" dirty="0"/>
        </a:p>
      </dgm:t>
    </dgm:pt>
    <dgm:pt modelId="{C1920DF4-D8E3-425C-915D-683E8663EAFD}" type="parTrans" cxnId="{CE9821D6-8837-4465-A6F0-A7DC4B4D1D63}">
      <dgm:prSet/>
      <dgm:spPr/>
      <dgm:t>
        <a:bodyPr/>
        <a:lstStyle/>
        <a:p>
          <a:endParaRPr lang="de-DE"/>
        </a:p>
      </dgm:t>
    </dgm:pt>
    <dgm:pt modelId="{C6E4CBCA-8EA4-4C35-BDE0-E32E9B900496}" type="sibTrans" cxnId="{CE9821D6-8837-4465-A6F0-A7DC4B4D1D63}">
      <dgm:prSet/>
      <dgm:spPr/>
      <dgm:t>
        <a:bodyPr/>
        <a:lstStyle/>
        <a:p>
          <a:endParaRPr lang="de-DE"/>
        </a:p>
      </dgm:t>
    </dgm:pt>
    <dgm:pt modelId="{6722F2D6-B18F-4BFE-ACF9-CC16BAC542B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smtClean="0"/>
            <a:t>Investor, Eigentümer</a:t>
          </a:r>
          <a:endParaRPr lang="de-DE" sz="1400" dirty="0"/>
        </a:p>
      </dgm:t>
    </dgm:pt>
    <dgm:pt modelId="{B798CE97-F16B-49AB-8075-14F11A7EA61B}" type="parTrans" cxnId="{B624F3B8-89E8-4F2F-AC28-230EE3A3640F}">
      <dgm:prSet/>
      <dgm:spPr/>
      <dgm:t>
        <a:bodyPr/>
        <a:lstStyle/>
        <a:p>
          <a:endParaRPr lang="de-DE"/>
        </a:p>
      </dgm:t>
    </dgm:pt>
    <dgm:pt modelId="{A9C8DBC7-2C89-4C99-B160-2191D774021C}" type="sibTrans" cxnId="{B624F3B8-89E8-4F2F-AC28-230EE3A3640F}">
      <dgm:prSet/>
      <dgm:spPr/>
      <dgm:t>
        <a:bodyPr/>
        <a:lstStyle/>
        <a:p>
          <a:endParaRPr lang="de-DE"/>
        </a:p>
      </dgm:t>
    </dgm:pt>
    <dgm:pt modelId="{88A5BE80-85A6-4201-B3AB-18FA2B9DEEB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err="1" smtClean="0"/>
            <a:t>TMon</a:t>
          </a:r>
          <a:r>
            <a:rPr lang="de-DE" sz="1400" dirty="0" smtClean="0"/>
            <a:t>-Dienstleister</a:t>
          </a:r>
          <a:endParaRPr lang="de-DE" sz="1400" dirty="0"/>
        </a:p>
      </dgm:t>
    </dgm:pt>
    <dgm:pt modelId="{C71168E5-6BBF-4869-9E64-F5E0BEDB1A33}" type="parTrans" cxnId="{992CBB58-359E-4FDA-B7E7-FDBFE2D89CC1}">
      <dgm:prSet/>
      <dgm:spPr/>
      <dgm:t>
        <a:bodyPr/>
        <a:lstStyle/>
        <a:p>
          <a:endParaRPr lang="de-DE"/>
        </a:p>
      </dgm:t>
    </dgm:pt>
    <dgm:pt modelId="{D3D28AB6-2AA3-4702-94D3-5B4A00254798}" type="sibTrans" cxnId="{992CBB58-359E-4FDA-B7E7-FDBFE2D89CC1}">
      <dgm:prSet/>
      <dgm:spPr/>
      <dgm:t>
        <a:bodyPr/>
        <a:lstStyle/>
        <a:p>
          <a:endParaRPr lang="de-DE"/>
        </a:p>
      </dgm:t>
    </dgm:pt>
    <dgm:pt modelId="{C2685BD5-741F-44FC-A7C4-DA7C187DAA6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smtClean="0"/>
            <a:t>Fachplaner</a:t>
          </a:r>
        </a:p>
        <a:p>
          <a:r>
            <a:rPr lang="de-DE" sz="1400" dirty="0" smtClean="0"/>
            <a:t>Baufirma</a:t>
          </a:r>
          <a:endParaRPr lang="de-DE" sz="1400" dirty="0"/>
        </a:p>
      </dgm:t>
    </dgm:pt>
    <dgm:pt modelId="{D7F74FF8-4AA5-44B4-9EF6-2DB3D24AAD62}" type="parTrans" cxnId="{C3623DAF-970D-40A3-B19E-7B59262EF534}">
      <dgm:prSet/>
      <dgm:spPr/>
      <dgm:t>
        <a:bodyPr/>
        <a:lstStyle/>
        <a:p>
          <a:endParaRPr lang="de-DE"/>
        </a:p>
      </dgm:t>
    </dgm:pt>
    <dgm:pt modelId="{9E627282-99A3-4726-A633-6B7C4CA91A26}" type="sibTrans" cxnId="{C3623DAF-970D-40A3-B19E-7B59262EF534}">
      <dgm:prSet/>
      <dgm:spPr/>
      <dgm:t>
        <a:bodyPr/>
        <a:lstStyle/>
        <a:p>
          <a:endParaRPr lang="de-DE"/>
        </a:p>
      </dgm:t>
    </dgm:pt>
    <dgm:pt modelId="{1571CFEC-8390-4780-8F25-25C88BDD1CF1}">
      <dgm:prSet custScaleX="201428" custRadScaleRad="109155" custRadScaleInc="-48743"/>
      <dgm:spPr/>
      <dgm:t>
        <a:bodyPr/>
        <a:lstStyle/>
        <a:p>
          <a:endParaRPr lang="de-DE"/>
        </a:p>
      </dgm:t>
    </dgm:pt>
    <dgm:pt modelId="{23F44AA7-B31B-4D5C-85F0-963730EB8ECC}" type="parTrans" cxnId="{8C5709A8-B446-41DA-8E70-1D633EA3D038}">
      <dgm:prSet/>
      <dgm:spPr/>
      <dgm:t>
        <a:bodyPr/>
        <a:lstStyle/>
        <a:p>
          <a:endParaRPr lang="de-DE"/>
        </a:p>
      </dgm:t>
    </dgm:pt>
    <dgm:pt modelId="{0592BDFA-096A-40EF-A76A-01642767234D}" type="sibTrans" cxnId="{8C5709A8-B446-41DA-8E70-1D633EA3D038}">
      <dgm:prSet/>
      <dgm:spPr/>
      <dgm:t>
        <a:bodyPr/>
        <a:lstStyle/>
        <a:p>
          <a:endParaRPr lang="de-DE"/>
        </a:p>
      </dgm:t>
    </dgm:pt>
    <dgm:pt modelId="{3D770FC0-0144-4D8F-9A3B-6B8F166673E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smtClean="0"/>
            <a:t>Nutzer</a:t>
          </a:r>
          <a:endParaRPr lang="de-DE" sz="1400" dirty="0"/>
        </a:p>
      </dgm:t>
    </dgm:pt>
    <dgm:pt modelId="{278848AD-F9AC-40DC-883C-04AB1043C529}" type="parTrans" cxnId="{F2A573E1-906B-43DF-B4B6-4F9F4C1901D0}">
      <dgm:prSet/>
      <dgm:spPr/>
      <dgm:t>
        <a:bodyPr/>
        <a:lstStyle/>
        <a:p>
          <a:endParaRPr lang="de-DE"/>
        </a:p>
      </dgm:t>
    </dgm:pt>
    <dgm:pt modelId="{328D6A06-EAEA-4642-99FB-BFA47AE7291C}" type="sibTrans" cxnId="{F2A573E1-906B-43DF-B4B6-4F9F4C1901D0}">
      <dgm:prSet/>
      <dgm:spPr/>
      <dgm:t>
        <a:bodyPr/>
        <a:lstStyle/>
        <a:p>
          <a:endParaRPr lang="de-DE"/>
        </a:p>
      </dgm:t>
    </dgm:pt>
    <dgm:pt modelId="{10D70CF4-459C-4A47-AECF-78EDE44E523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1400" dirty="0" smtClean="0"/>
            <a:t>Facility Manager</a:t>
          </a:r>
          <a:endParaRPr lang="de-DE" sz="1400" dirty="0"/>
        </a:p>
      </dgm:t>
    </dgm:pt>
    <dgm:pt modelId="{316FD151-5FC4-4962-9A3B-FE47F5D37D8F}" type="parTrans" cxnId="{91F7DE52-727A-42A4-AEDC-2615F06F8A52}">
      <dgm:prSet/>
      <dgm:spPr/>
      <dgm:t>
        <a:bodyPr/>
        <a:lstStyle/>
        <a:p>
          <a:endParaRPr lang="de-DE"/>
        </a:p>
      </dgm:t>
    </dgm:pt>
    <dgm:pt modelId="{B9D63944-B724-4608-BB9A-8CF80DDD29E9}" type="sibTrans" cxnId="{91F7DE52-727A-42A4-AEDC-2615F06F8A52}">
      <dgm:prSet/>
      <dgm:spPr/>
      <dgm:t>
        <a:bodyPr/>
        <a:lstStyle/>
        <a:p>
          <a:endParaRPr lang="de-DE"/>
        </a:p>
      </dgm:t>
    </dgm:pt>
    <dgm:pt modelId="{AD65EB1E-7287-4F59-86A9-E650C52A204B}" type="pres">
      <dgm:prSet presAssocID="{E60F4564-3535-459F-9B65-AD9BACC594C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2ADFEEF2-1B2C-4541-AFE3-CDC059514AB2}" type="pres">
      <dgm:prSet presAssocID="{FC49AE65-635E-4B8F-ADBA-FBD73CA06B31}" presName="singleCycle" presStyleCnt="0"/>
      <dgm:spPr/>
    </dgm:pt>
    <dgm:pt modelId="{69EED41E-CFED-49DD-A07D-A94F29677815}" type="pres">
      <dgm:prSet presAssocID="{FC49AE65-635E-4B8F-ADBA-FBD73CA06B31}" presName="singleCenter" presStyleLbl="node1" presStyleIdx="0" presStyleCnt="6" custScaleX="139770">
        <dgm:presLayoutVars>
          <dgm:chMax val="7"/>
          <dgm:chPref val="7"/>
        </dgm:presLayoutVars>
      </dgm:prSet>
      <dgm:spPr/>
      <dgm:t>
        <a:bodyPr/>
        <a:lstStyle/>
        <a:p>
          <a:endParaRPr lang="de-DE"/>
        </a:p>
      </dgm:t>
    </dgm:pt>
    <dgm:pt modelId="{8356EB31-7E22-4238-A59E-8BFC97680A1B}" type="pres">
      <dgm:prSet presAssocID="{B798CE97-F16B-49AB-8075-14F11A7EA61B}" presName="Name56" presStyleLbl="parChTrans1D2" presStyleIdx="0" presStyleCnt="5"/>
      <dgm:spPr/>
      <dgm:t>
        <a:bodyPr/>
        <a:lstStyle/>
        <a:p>
          <a:endParaRPr lang="de-DE"/>
        </a:p>
      </dgm:t>
    </dgm:pt>
    <dgm:pt modelId="{C8A30160-749E-443A-B759-E317C11840A1}" type="pres">
      <dgm:prSet presAssocID="{6722F2D6-B18F-4BFE-ACF9-CC16BAC542BA}" presName="text0" presStyleLbl="node1" presStyleIdx="1" presStyleCnt="6" custScaleX="195109" custRadScaleRad="73374" custRadScaleInc="57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DE9A52-25CB-4C8E-90BA-D6EEBE2FBFAA}" type="pres">
      <dgm:prSet presAssocID="{C71168E5-6BBF-4869-9E64-F5E0BEDB1A33}" presName="Name56" presStyleLbl="parChTrans1D2" presStyleIdx="1" presStyleCnt="5"/>
      <dgm:spPr/>
      <dgm:t>
        <a:bodyPr/>
        <a:lstStyle/>
        <a:p>
          <a:endParaRPr lang="de-DE"/>
        </a:p>
      </dgm:t>
    </dgm:pt>
    <dgm:pt modelId="{0F617069-AEA7-41F5-B22E-B06FC01E276D}" type="pres">
      <dgm:prSet presAssocID="{88A5BE80-85A6-4201-B3AB-18FA2B9DEEB5}" presName="text0" presStyleLbl="node1" presStyleIdx="2" presStyleCnt="6" custScaleX="201428" custRadScaleRad="114065" custRadScaleInc="22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0A0400-A8C5-46C2-9ED4-39C225C9C388}" type="pres">
      <dgm:prSet presAssocID="{316FD151-5FC4-4962-9A3B-FE47F5D37D8F}" presName="Name56" presStyleLbl="parChTrans1D2" presStyleIdx="2" presStyleCnt="5"/>
      <dgm:spPr/>
      <dgm:t>
        <a:bodyPr/>
        <a:lstStyle/>
        <a:p>
          <a:endParaRPr lang="de-DE"/>
        </a:p>
      </dgm:t>
    </dgm:pt>
    <dgm:pt modelId="{B3992756-9FF3-4181-B88F-140BBBDF91BE}" type="pres">
      <dgm:prSet presAssocID="{10D70CF4-459C-4A47-AECF-78EDE44E5233}" presName="text0" presStyleLbl="node1" presStyleIdx="3" presStyleCnt="6" custScaleX="198620" custRadScaleRad="112855" custRadScaleInc="-366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AF1F70-15AD-42C3-BE2A-485E737565F0}" type="pres">
      <dgm:prSet presAssocID="{278848AD-F9AC-40DC-883C-04AB1043C529}" presName="Name56" presStyleLbl="parChTrans1D2" presStyleIdx="3" presStyleCnt="5"/>
      <dgm:spPr/>
      <dgm:t>
        <a:bodyPr/>
        <a:lstStyle/>
        <a:p>
          <a:endParaRPr lang="de-DE"/>
        </a:p>
      </dgm:t>
    </dgm:pt>
    <dgm:pt modelId="{539FD2EC-D1DB-4B98-8330-DAC5C4C194D4}" type="pres">
      <dgm:prSet presAssocID="{3D770FC0-0144-4D8F-9A3B-6B8F166673EB}" presName="text0" presStyleLbl="node1" presStyleIdx="4" presStyleCnt="6" custScaleX="190204" custRadScaleRad="106968" custRadScaleInc="2635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145006-9116-4B9D-9D46-8DE18A2AD8B8}" type="pres">
      <dgm:prSet presAssocID="{D7F74FF8-4AA5-44B4-9EF6-2DB3D24AAD62}" presName="Name56" presStyleLbl="parChTrans1D2" presStyleIdx="4" presStyleCnt="5"/>
      <dgm:spPr/>
      <dgm:t>
        <a:bodyPr/>
        <a:lstStyle/>
        <a:p>
          <a:endParaRPr lang="de-DE"/>
        </a:p>
      </dgm:t>
    </dgm:pt>
    <dgm:pt modelId="{00DDB517-38FB-4391-865A-B8A09D61FEE6}" type="pres">
      <dgm:prSet presAssocID="{C2685BD5-741F-44FC-A7C4-DA7C187DAA6A}" presName="text0" presStyleLbl="node1" presStyleIdx="5" presStyleCnt="6" custScaleX="185866" custRadScaleRad="113298" custRadScaleInc="-17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B1F4B19-A048-4668-83DE-3E9E25F3A972}" type="presOf" srcId="{C2685BD5-741F-44FC-A7C4-DA7C187DAA6A}" destId="{00DDB517-38FB-4391-865A-B8A09D61FEE6}" srcOrd="0" destOrd="0" presId="urn:microsoft.com/office/officeart/2008/layout/RadialCluster"/>
    <dgm:cxn modelId="{C3623DAF-970D-40A3-B19E-7B59262EF534}" srcId="{FC49AE65-635E-4B8F-ADBA-FBD73CA06B31}" destId="{C2685BD5-741F-44FC-A7C4-DA7C187DAA6A}" srcOrd="4" destOrd="0" parTransId="{D7F74FF8-4AA5-44B4-9EF6-2DB3D24AAD62}" sibTransId="{9E627282-99A3-4726-A633-6B7C4CA91A26}"/>
    <dgm:cxn modelId="{AD3DEDC8-9F16-4888-8F16-F228AC95977F}" type="presOf" srcId="{D7F74FF8-4AA5-44B4-9EF6-2DB3D24AAD62}" destId="{42145006-9116-4B9D-9D46-8DE18A2AD8B8}" srcOrd="0" destOrd="0" presId="urn:microsoft.com/office/officeart/2008/layout/RadialCluster"/>
    <dgm:cxn modelId="{F2A573E1-906B-43DF-B4B6-4F9F4C1901D0}" srcId="{FC49AE65-635E-4B8F-ADBA-FBD73CA06B31}" destId="{3D770FC0-0144-4D8F-9A3B-6B8F166673EB}" srcOrd="3" destOrd="0" parTransId="{278848AD-F9AC-40DC-883C-04AB1043C529}" sibTransId="{328D6A06-EAEA-4642-99FB-BFA47AE7291C}"/>
    <dgm:cxn modelId="{D72DD121-41EB-4BC1-BCD1-9F2AA9C0A485}" type="presOf" srcId="{E60F4564-3535-459F-9B65-AD9BACC594C6}" destId="{AD65EB1E-7287-4F59-86A9-E650C52A204B}" srcOrd="0" destOrd="0" presId="urn:microsoft.com/office/officeart/2008/layout/RadialCluster"/>
    <dgm:cxn modelId="{CE9821D6-8837-4465-A6F0-A7DC4B4D1D63}" srcId="{E60F4564-3535-459F-9B65-AD9BACC594C6}" destId="{FC49AE65-635E-4B8F-ADBA-FBD73CA06B31}" srcOrd="0" destOrd="0" parTransId="{C1920DF4-D8E3-425C-915D-683E8663EAFD}" sibTransId="{C6E4CBCA-8EA4-4C35-BDE0-E32E9B900496}"/>
    <dgm:cxn modelId="{B624F3B8-89E8-4F2F-AC28-230EE3A3640F}" srcId="{FC49AE65-635E-4B8F-ADBA-FBD73CA06B31}" destId="{6722F2D6-B18F-4BFE-ACF9-CC16BAC542BA}" srcOrd="0" destOrd="0" parTransId="{B798CE97-F16B-49AB-8075-14F11A7EA61B}" sibTransId="{A9C8DBC7-2C89-4C99-B160-2191D774021C}"/>
    <dgm:cxn modelId="{CB97840E-A9C1-4007-AA7F-BF4994A51665}" type="presOf" srcId="{88A5BE80-85A6-4201-B3AB-18FA2B9DEEB5}" destId="{0F617069-AEA7-41F5-B22E-B06FC01E276D}" srcOrd="0" destOrd="0" presId="urn:microsoft.com/office/officeart/2008/layout/RadialCluster"/>
    <dgm:cxn modelId="{6C273669-B149-4D13-B4AE-D4EDA0C7B8CB}" type="presOf" srcId="{B798CE97-F16B-49AB-8075-14F11A7EA61B}" destId="{8356EB31-7E22-4238-A59E-8BFC97680A1B}" srcOrd="0" destOrd="0" presId="urn:microsoft.com/office/officeart/2008/layout/RadialCluster"/>
    <dgm:cxn modelId="{5E7EB094-9D2A-4681-9A13-303C12501A6E}" type="presOf" srcId="{10D70CF4-459C-4A47-AECF-78EDE44E5233}" destId="{B3992756-9FF3-4181-B88F-140BBBDF91BE}" srcOrd="0" destOrd="0" presId="urn:microsoft.com/office/officeart/2008/layout/RadialCluster"/>
    <dgm:cxn modelId="{56B8DCC6-32DE-4AE5-9D3F-4D74ACF6BE36}" type="presOf" srcId="{3D770FC0-0144-4D8F-9A3B-6B8F166673EB}" destId="{539FD2EC-D1DB-4B98-8330-DAC5C4C194D4}" srcOrd="0" destOrd="0" presId="urn:microsoft.com/office/officeart/2008/layout/RadialCluster"/>
    <dgm:cxn modelId="{8C5709A8-B446-41DA-8E70-1D633EA3D038}" srcId="{E60F4564-3535-459F-9B65-AD9BACC594C6}" destId="{1571CFEC-8390-4780-8F25-25C88BDD1CF1}" srcOrd="1" destOrd="0" parTransId="{23F44AA7-B31B-4D5C-85F0-963730EB8ECC}" sibTransId="{0592BDFA-096A-40EF-A76A-01642767234D}"/>
    <dgm:cxn modelId="{5683D435-3283-4883-B571-7C5F99530B5A}" type="presOf" srcId="{FC49AE65-635E-4B8F-ADBA-FBD73CA06B31}" destId="{69EED41E-CFED-49DD-A07D-A94F29677815}" srcOrd="0" destOrd="0" presId="urn:microsoft.com/office/officeart/2008/layout/RadialCluster"/>
    <dgm:cxn modelId="{91F7DE52-727A-42A4-AEDC-2615F06F8A52}" srcId="{FC49AE65-635E-4B8F-ADBA-FBD73CA06B31}" destId="{10D70CF4-459C-4A47-AECF-78EDE44E5233}" srcOrd="2" destOrd="0" parTransId="{316FD151-5FC4-4962-9A3B-FE47F5D37D8F}" sibTransId="{B9D63944-B724-4608-BB9A-8CF80DDD29E9}"/>
    <dgm:cxn modelId="{A721F04C-487E-4B79-A73E-94964C58464E}" type="presOf" srcId="{278848AD-F9AC-40DC-883C-04AB1043C529}" destId="{DCAF1F70-15AD-42C3-BE2A-485E737565F0}" srcOrd="0" destOrd="0" presId="urn:microsoft.com/office/officeart/2008/layout/RadialCluster"/>
    <dgm:cxn modelId="{47E7B524-B3D0-403E-958B-266DA2FB0471}" type="presOf" srcId="{C71168E5-6BBF-4869-9E64-F5E0BEDB1A33}" destId="{D0DE9A52-25CB-4C8E-90BA-D6EEBE2FBFAA}" srcOrd="0" destOrd="0" presId="urn:microsoft.com/office/officeart/2008/layout/RadialCluster"/>
    <dgm:cxn modelId="{9CB7004E-0DEE-4D1A-BDAD-D8F5D9C0CA9A}" type="presOf" srcId="{6722F2D6-B18F-4BFE-ACF9-CC16BAC542BA}" destId="{C8A30160-749E-443A-B759-E317C11840A1}" srcOrd="0" destOrd="0" presId="urn:microsoft.com/office/officeart/2008/layout/RadialCluster"/>
    <dgm:cxn modelId="{8A5D24C7-8B60-4FE5-A780-F7956F6AFE9D}" type="presOf" srcId="{316FD151-5FC4-4962-9A3B-FE47F5D37D8F}" destId="{650A0400-A8C5-46C2-9ED4-39C225C9C388}" srcOrd="0" destOrd="0" presId="urn:microsoft.com/office/officeart/2008/layout/RadialCluster"/>
    <dgm:cxn modelId="{992CBB58-359E-4FDA-B7E7-FDBFE2D89CC1}" srcId="{FC49AE65-635E-4B8F-ADBA-FBD73CA06B31}" destId="{88A5BE80-85A6-4201-B3AB-18FA2B9DEEB5}" srcOrd="1" destOrd="0" parTransId="{C71168E5-6BBF-4869-9E64-F5E0BEDB1A33}" sibTransId="{D3D28AB6-2AA3-4702-94D3-5B4A00254798}"/>
    <dgm:cxn modelId="{7B07249D-E791-412E-8DD5-3D5E8A2DE07B}" type="presParOf" srcId="{AD65EB1E-7287-4F59-86A9-E650C52A204B}" destId="{2ADFEEF2-1B2C-4541-AFE3-CDC059514AB2}" srcOrd="0" destOrd="0" presId="urn:microsoft.com/office/officeart/2008/layout/RadialCluster"/>
    <dgm:cxn modelId="{907BBCEA-5AFB-4C0B-B31C-93A9FB8EA977}" type="presParOf" srcId="{2ADFEEF2-1B2C-4541-AFE3-CDC059514AB2}" destId="{69EED41E-CFED-49DD-A07D-A94F29677815}" srcOrd="0" destOrd="0" presId="urn:microsoft.com/office/officeart/2008/layout/RadialCluster"/>
    <dgm:cxn modelId="{3101FFDD-7C7F-4DD1-A13D-889708B3A68D}" type="presParOf" srcId="{2ADFEEF2-1B2C-4541-AFE3-CDC059514AB2}" destId="{8356EB31-7E22-4238-A59E-8BFC97680A1B}" srcOrd="1" destOrd="0" presId="urn:microsoft.com/office/officeart/2008/layout/RadialCluster"/>
    <dgm:cxn modelId="{BD818D27-1D3E-4B7B-AF1A-D2DCB85203AA}" type="presParOf" srcId="{2ADFEEF2-1B2C-4541-AFE3-CDC059514AB2}" destId="{C8A30160-749E-443A-B759-E317C11840A1}" srcOrd="2" destOrd="0" presId="urn:microsoft.com/office/officeart/2008/layout/RadialCluster"/>
    <dgm:cxn modelId="{62735246-C8C1-48A7-B3ED-339B5E6111A8}" type="presParOf" srcId="{2ADFEEF2-1B2C-4541-AFE3-CDC059514AB2}" destId="{D0DE9A52-25CB-4C8E-90BA-D6EEBE2FBFAA}" srcOrd="3" destOrd="0" presId="urn:microsoft.com/office/officeart/2008/layout/RadialCluster"/>
    <dgm:cxn modelId="{58770F51-062B-4C99-BB28-E78F2A60AC07}" type="presParOf" srcId="{2ADFEEF2-1B2C-4541-AFE3-CDC059514AB2}" destId="{0F617069-AEA7-41F5-B22E-B06FC01E276D}" srcOrd="4" destOrd="0" presId="urn:microsoft.com/office/officeart/2008/layout/RadialCluster"/>
    <dgm:cxn modelId="{FDC7E68E-193D-42CE-BAC5-3649B26BB2EC}" type="presParOf" srcId="{2ADFEEF2-1B2C-4541-AFE3-CDC059514AB2}" destId="{650A0400-A8C5-46C2-9ED4-39C225C9C388}" srcOrd="5" destOrd="0" presId="urn:microsoft.com/office/officeart/2008/layout/RadialCluster"/>
    <dgm:cxn modelId="{DBD74C40-F2AE-4EF6-B3B7-F2DB8A833945}" type="presParOf" srcId="{2ADFEEF2-1B2C-4541-AFE3-CDC059514AB2}" destId="{B3992756-9FF3-4181-B88F-140BBBDF91BE}" srcOrd="6" destOrd="0" presId="urn:microsoft.com/office/officeart/2008/layout/RadialCluster"/>
    <dgm:cxn modelId="{A66F5297-786D-478D-89B4-111F5F32A4C4}" type="presParOf" srcId="{2ADFEEF2-1B2C-4541-AFE3-CDC059514AB2}" destId="{DCAF1F70-15AD-42C3-BE2A-485E737565F0}" srcOrd="7" destOrd="0" presId="urn:microsoft.com/office/officeart/2008/layout/RadialCluster"/>
    <dgm:cxn modelId="{588EF0FD-7189-4D2B-9777-43FE84C8669E}" type="presParOf" srcId="{2ADFEEF2-1B2C-4541-AFE3-CDC059514AB2}" destId="{539FD2EC-D1DB-4B98-8330-DAC5C4C194D4}" srcOrd="8" destOrd="0" presId="urn:microsoft.com/office/officeart/2008/layout/RadialCluster"/>
    <dgm:cxn modelId="{D10082B0-6CB0-4087-A1CE-66958E52BF73}" type="presParOf" srcId="{2ADFEEF2-1B2C-4541-AFE3-CDC059514AB2}" destId="{42145006-9116-4B9D-9D46-8DE18A2AD8B8}" srcOrd="9" destOrd="0" presId="urn:microsoft.com/office/officeart/2008/layout/RadialCluster"/>
    <dgm:cxn modelId="{1DF0C61A-7A28-4086-A6FB-A49D7BAA0A96}" type="presParOf" srcId="{2ADFEEF2-1B2C-4541-AFE3-CDC059514AB2}" destId="{00DDB517-38FB-4391-865A-B8A09D61FEE6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79985-769F-4FB7-8727-6320782F4E07}">
      <dsp:nvSpPr>
        <dsp:cNvPr id="0" name=""/>
        <dsp:cNvSpPr/>
      </dsp:nvSpPr>
      <dsp:spPr>
        <a:xfrm>
          <a:off x="2564" y="0"/>
          <a:ext cx="3123879" cy="915805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600" b="1" kern="1200" dirty="0" smtClean="0"/>
            <a:t>规划阶段</a:t>
          </a:r>
          <a:endParaRPr lang="de-DE" sz="1600" b="1" kern="1200" dirty="0"/>
        </a:p>
      </dsp:txBody>
      <dsp:txXfrm>
        <a:off x="460467" y="0"/>
        <a:ext cx="2208074" cy="915805"/>
      </dsp:txXfrm>
    </dsp:sp>
    <dsp:sp modelId="{AC3D6236-3E91-45A5-AEB1-398AA595E80B}">
      <dsp:nvSpPr>
        <dsp:cNvPr id="0" name=""/>
        <dsp:cNvSpPr/>
      </dsp:nvSpPr>
      <dsp:spPr>
        <a:xfrm>
          <a:off x="2576421" y="0"/>
          <a:ext cx="3123879" cy="91580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600" b="1" kern="1200" dirty="0" smtClean="0"/>
            <a:t>施工阶段</a:t>
          </a:r>
          <a:endParaRPr lang="de-DE" sz="1600" b="1" kern="1200" dirty="0"/>
        </a:p>
      </dsp:txBody>
      <dsp:txXfrm>
        <a:off x="3034324" y="0"/>
        <a:ext cx="2208074" cy="915805"/>
      </dsp:txXfrm>
    </dsp:sp>
    <dsp:sp modelId="{B6BD99BF-734A-4EB8-8F2A-FDACAF11FAD5}">
      <dsp:nvSpPr>
        <dsp:cNvPr id="0" name=""/>
        <dsp:cNvSpPr/>
      </dsp:nvSpPr>
      <dsp:spPr>
        <a:xfrm>
          <a:off x="5628110" y="0"/>
          <a:ext cx="3123879" cy="91580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600" b="1" kern="1200" dirty="0" smtClean="0"/>
            <a:t>使用阶段</a:t>
          </a:r>
          <a:endParaRPr lang="de-DE" sz="1600" b="1" kern="1200" dirty="0"/>
        </a:p>
      </dsp:txBody>
      <dsp:txXfrm>
        <a:off x="6086013" y="0"/>
        <a:ext cx="2208074" cy="915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79985-769F-4FB7-8727-6320782F4E07}">
      <dsp:nvSpPr>
        <dsp:cNvPr id="0" name=""/>
        <dsp:cNvSpPr/>
      </dsp:nvSpPr>
      <dsp:spPr>
        <a:xfrm>
          <a:off x="2564" y="0"/>
          <a:ext cx="3123879" cy="915805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Planungsphase</a:t>
          </a:r>
          <a:endParaRPr lang="de-DE" sz="1600" b="1" kern="1200" dirty="0"/>
        </a:p>
      </dsp:txBody>
      <dsp:txXfrm>
        <a:off x="460467" y="0"/>
        <a:ext cx="2208074" cy="915805"/>
      </dsp:txXfrm>
    </dsp:sp>
    <dsp:sp modelId="{AC3D6236-3E91-45A5-AEB1-398AA595E80B}">
      <dsp:nvSpPr>
        <dsp:cNvPr id="0" name=""/>
        <dsp:cNvSpPr/>
      </dsp:nvSpPr>
      <dsp:spPr>
        <a:xfrm>
          <a:off x="2576421" y="0"/>
          <a:ext cx="3123879" cy="91580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Bauphase</a:t>
          </a:r>
          <a:endParaRPr lang="de-DE" sz="1600" b="1" kern="1200" dirty="0"/>
        </a:p>
      </dsp:txBody>
      <dsp:txXfrm>
        <a:off x="3034324" y="0"/>
        <a:ext cx="2208074" cy="915805"/>
      </dsp:txXfrm>
    </dsp:sp>
    <dsp:sp modelId="{B6BD99BF-734A-4EB8-8F2A-FDACAF11FAD5}">
      <dsp:nvSpPr>
        <dsp:cNvPr id="0" name=""/>
        <dsp:cNvSpPr/>
      </dsp:nvSpPr>
      <dsp:spPr>
        <a:xfrm>
          <a:off x="5628110" y="0"/>
          <a:ext cx="3123879" cy="91580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Nutzungsphase</a:t>
          </a:r>
          <a:endParaRPr lang="de-DE" sz="1600" b="1" kern="1200" dirty="0"/>
        </a:p>
      </dsp:txBody>
      <dsp:txXfrm>
        <a:off x="6086013" y="0"/>
        <a:ext cx="2208074" cy="915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ED41E-CFED-49DD-A07D-A94F29677815}">
      <dsp:nvSpPr>
        <dsp:cNvPr id="0" name=""/>
        <dsp:cNvSpPr/>
      </dsp:nvSpPr>
      <dsp:spPr>
        <a:xfrm>
          <a:off x="2629906" y="1553433"/>
          <a:ext cx="1669755" cy="119464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400" kern="1200" smtClean="0"/>
            <a:t>监测的实施</a:t>
          </a:r>
          <a:endParaRPr lang="de-DE" sz="1400" kern="1200" dirty="0"/>
        </a:p>
      </dsp:txBody>
      <dsp:txXfrm>
        <a:off x="2688224" y="1611751"/>
        <a:ext cx="1553119" cy="1078009"/>
      </dsp:txXfrm>
    </dsp:sp>
    <dsp:sp modelId="{8356EB31-7E22-4238-A59E-8BFC97680A1B}">
      <dsp:nvSpPr>
        <dsp:cNvPr id="0" name=""/>
        <dsp:cNvSpPr/>
      </dsp:nvSpPr>
      <dsp:spPr>
        <a:xfrm rot="16212506">
          <a:off x="3352665" y="1438724"/>
          <a:ext cx="2294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4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30160-749E-443A-B759-E317C11840A1}">
      <dsp:nvSpPr>
        <dsp:cNvPr id="0" name=""/>
        <dsp:cNvSpPr/>
      </dsp:nvSpPr>
      <dsp:spPr>
        <a:xfrm>
          <a:off x="2688409" y="523603"/>
          <a:ext cx="1561676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400" kern="1200" dirty="0" smtClean="0"/>
            <a:t>投资者、所有者</a:t>
          </a:r>
          <a:endParaRPr lang="de-DE" sz="1400" kern="1200" dirty="0"/>
        </a:p>
      </dsp:txBody>
      <dsp:txXfrm>
        <a:off x="2727482" y="562676"/>
        <a:ext cx="1483530" cy="722266"/>
      </dsp:txXfrm>
    </dsp:sp>
    <dsp:sp modelId="{D0DE9A52-25CB-4C8E-90BA-D6EEBE2FBFAA}">
      <dsp:nvSpPr>
        <dsp:cNvPr id="0" name=""/>
        <dsp:cNvSpPr/>
      </dsp:nvSpPr>
      <dsp:spPr>
        <a:xfrm rot="20569313">
          <a:off x="4295429" y="1864644"/>
          <a:ext cx="1897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7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17069-AEA7-41F5-B22E-B06FC01E276D}">
      <dsp:nvSpPr>
        <dsp:cNvPr id="0" name=""/>
        <dsp:cNvSpPr/>
      </dsp:nvSpPr>
      <dsp:spPr>
        <a:xfrm>
          <a:off x="4480957" y="1187215"/>
          <a:ext cx="1612254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TMon</a:t>
          </a:r>
          <a:r>
            <a:rPr lang="de-DE" sz="1400" kern="1200" dirty="0" smtClean="0"/>
            <a:t> </a:t>
          </a:r>
          <a:r>
            <a:rPr lang="zh-CN" altLang="de-DE" sz="1400" kern="1200" dirty="0" smtClean="0"/>
            <a:t>服务提供者</a:t>
          </a:r>
          <a:endParaRPr lang="de-DE" sz="1400" kern="1200" dirty="0"/>
        </a:p>
      </dsp:txBody>
      <dsp:txXfrm>
        <a:off x="4520030" y="1226288"/>
        <a:ext cx="1534108" cy="722266"/>
      </dsp:txXfrm>
    </dsp:sp>
    <dsp:sp modelId="{650A0400-A8C5-46C2-9ED4-39C225C9C388}">
      <dsp:nvSpPr>
        <dsp:cNvPr id="0" name=""/>
        <dsp:cNvSpPr/>
      </dsp:nvSpPr>
      <dsp:spPr>
        <a:xfrm rot="2449116">
          <a:off x="4112422" y="2866097"/>
          <a:ext cx="3611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10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92756-9FF3-4181-B88F-140BBBDF91BE}">
      <dsp:nvSpPr>
        <dsp:cNvPr id="0" name=""/>
        <dsp:cNvSpPr/>
      </dsp:nvSpPr>
      <dsp:spPr>
        <a:xfrm>
          <a:off x="4098059" y="2984117"/>
          <a:ext cx="1589779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400" kern="1200" dirty="0" smtClean="0"/>
            <a:t>设施管理者</a:t>
          </a:r>
          <a:endParaRPr lang="de-DE" sz="1400" kern="1200" dirty="0"/>
        </a:p>
      </dsp:txBody>
      <dsp:txXfrm>
        <a:off x="4137132" y="3023190"/>
        <a:ext cx="1511633" cy="722266"/>
      </dsp:txXfrm>
    </dsp:sp>
    <dsp:sp modelId="{DCAF1F70-15AD-42C3-BE2A-485E737565F0}">
      <dsp:nvSpPr>
        <dsp:cNvPr id="0" name=""/>
        <dsp:cNvSpPr/>
      </dsp:nvSpPr>
      <dsp:spPr>
        <a:xfrm rot="8129311">
          <a:off x="2543853" y="2876303"/>
          <a:ext cx="3658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58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FD2EC-D1DB-4B98-8330-DAC5C4C194D4}">
      <dsp:nvSpPr>
        <dsp:cNvPr id="0" name=""/>
        <dsp:cNvSpPr/>
      </dsp:nvSpPr>
      <dsp:spPr>
        <a:xfrm>
          <a:off x="1428028" y="3004528"/>
          <a:ext cx="1522416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400" kern="1200" dirty="0" smtClean="0"/>
            <a:t>使用者</a:t>
          </a:r>
          <a:endParaRPr lang="de-DE" sz="1400" kern="1200" dirty="0"/>
        </a:p>
      </dsp:txBody>
      <dsp:txXfrm>
        <a:off x="1467101" y="3043601"/>
        <a:ext cx="1444270" cy="722266"/>
      </dsp:txXfrm>
    </dsp:sp>
    <dsp:sp modelId="{42145006-9116-4B9D-9D46-8DE18A2AD8B8}">
      <dsp:nvSpPr>
        <dsp:cNvPr id="0" name=""/>
        <dsp:cNvSpPr/>
      </dsp:nvSpPr>
      <dsp:spPr>
        <a:xfrm rot="11843280">
          <a:off x="2395157" y="1853416"/>
          <a:ext cx="2402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2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DB517-38FB-4391-865A-B8A09D61FEE6}">
      <dsp:nvSpPr>
        <dsp:cNvPr id="0" name=""/>
        <dsp:cNvSpPr/>
      </dsp:nvSpPr>
      <dsp:spPr>
        <a:xfrm>
          <a:off x="912952" y="1184377"/>
          <a:ext cx="1487694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de-DE" sz="1400" kern="1200" dirty="0" smtClean="0"/>
            <a:t>专业规划师</a:t>
          </a:r>
          <a:r>
            <a:rPr lang="de-DE" altLang="zh-CN" sz="1400" kern="1200" dirty="0" smtClean="0"/>
            <a:t/>
          </a:r>
          <a:br>
            <a:rPr lang="de-DE" altLang="zh-CN" sz="1400" kern="1200" dirty="0" smtClean="0"/>
          </a:br>
          <a:r>
            <a:rPr lang="zh-CN" altLang="de-DE" sz="1400" kern="1200" dirty="0" smtClean="0"/>
            <a:t>建筑公司</a:t>
          </a:r>
          <a:endParaRPr lang="de-DE" sz="1400" kern="1200" dirty="0"/>
        </a:p>
      </dsp:txBody>
      <dsp:txXfrm>
        <a:off x="952025" y="1223450"/>
        <a:ext cx="1409548" cy="722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ED41E-CFED-49DD-A07D-A94F29677815}">
      <dsp:nvSpPr>
        <dsp:cNvPr id="0" name=""/>
        <dsp:cNvSpPr/>
      </dsp:nvSpPr>
      <dsp:spPr>
        <a:xfrm>
          <a:off x="2629906" y="1553433"/>
          <a:ext cx="1669755" cy="1194645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Durchführung des Monitorings</a:t>
          </a:r>
          <a:endParaRPr lang="de-DE" sz="1400" kern="1200" dirty="0"/>
        </a:p>
      </dsp:txBody>
      <dsp:txXfrm>
        <a:off x="2688224" y="1611751"/>
        <a:ext cx="1553119" cy="1078009"/>
      </dsp:txXfrm>
    </dsp:sp>
    <dsp:sp modelId="{8356EB31-7E22-4238-A59E-8BFC97680A1B}">
      <dsp:nvSpPr>
        <dsp:cNvPr id="0" name=""/>
        <dsp:cNvSpPr/>
      </dsp:nvSpPr>
      <dsp:spPr>
        <a:xfrm rot="16212506">
          <a:off x="3352665" y="1438724"/>
          <a:ext cx="2294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4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30160-749E-443A-B759-E317C11840A1}">
      <dsp:nvSpPr>
        <dsp:cNvPr id="0" name=""/>
        <dsp:cNvSpPr/>
      </dsp:nvSpPr>
      <dsp:spPr>
        <a:xfrm>
          <a:off x="2688409" y="523603"/>
          <a:ext cx="1561676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Investor, Eigentümer</a:t>
          </a:r>
          <a:endParaRPr lang="de-DE" sz="1400" kern="1200" dirty="0"/>
        </a:p>
      </dsp:txBody>
      <dsp:txXfrm>
        <a:off x="2727482" y="562676"/>
        <a:ext cx="1483530" cy="722266"/>
      </dsp:txXfrm>
    </dsp:sp>
    <dsp:sp modelId="{D0DE9A52-25CB-4C8E-90BA-D6EEBE2FBFAA}">
      <dsp:nvSpPr>
        <dsp:cNvPr id="0" name=""/>
        <dsp:cNvSpPr/>
      </dsp:nvSpPr>
      <dsp:spPr>
        <a:xfrm rot="20569313">
          <a:off x="4295429" y="1864644"/>
          <a:ext cx="1897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7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17069-AEA7-41F5-B22E-B06FC01E276D}">
      <dsp:nvSpPr>
        <dsp:cNvPr id="0" name=""/>
        <dsp:cNvSpPr/>
      </dsp:nvSpPr>
      <dsp:spPr>
        <a:xfrm>
          <a:off x="4480957" y="1187215"/>
          <a:ext cx="1612254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TMon</a:t>
          </a:r>
          <a:r>
            <a:rPr lang="de-DE" sz="1400" kern="1200" dirty="0" smtClean="0"/>
            <a:t>-Dienstleister</a:t>
          </a:r>
          <a:endParaRPr lang="de-DE" sz="1400" kern="1200" dirty="0"/>
        </a:p>
      </dsp:txBody>
      <dsp:txXfrm>
        <a:off x="4520030" y="1226288"/>
        <a:ext cx="1534108" cy="722266"/>
      </dsp:txXfrm>
    </dsp:sp>
    <dsp:sp modelId="{650A0400-A8C5-46C2-9ED4-39C225C9C388}">
      <dsp:nvSpPr>
        <dsp:cNvPr id="0" name=""/>
        <dsp:cNvSpPr/>
      </dsp:nvSpPr>
      <dsp:spPr>
        <a:xfrm rot="2449116">
          <a:off x="4112422" y="2866097"/>
          <a:ext cx="3611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10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92756-9FF3-4181-B88F-140BBBDF91BE}">
      <dsp:nvSpPr>
        <dsp:cNvPr id="0" name=""/>
        <dsp:cNvSpPr/>
      </dsp:nvSpPr>
      <dsp:spPr>
        <a:xfrm>
          <a:off x="4098059" y="2984117"/>
          <a:ext cx="1589779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Facility Manager</a:t>
          </a:r>
          <a:endParaRPr lang="de-DE" sz="1400" kern="1200" dirty="0"/>
        </a:p>
      </dsp:txBody>
      <dsp:txXfrm>
        <a:off x="4137132" y="3023190"/>
        <a:ext cx="1511633" cy="722266"/>
      </dsp:txXfrm>
    </dsp:sp>
    <dsp:sp modelId="{DCAF1F70-15AD-42C3-BE2A-485E737565F0}">
      <dsp:nvSpPr>
        <dsp:cNvPr id="0" name=""/>
        <dsp:cNvSpPr/>
      </dsp:nvSpPr>
      <dsp:spPr>
        <a:xfrm rot="8129311">
          <a:off x="2543853" y="2876303"/>
          <a:ext cx="3658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58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FD2EC-D1DB-4B98-8330-DAC5C4C194D4}">
      <dsp:nvSpPr>
        <dsp:cNvPr id="0" name=""/>
        <dsp:cNvSpPr/>
      </dsp:nvSpPr>
      <dsp:spPr>
        <a:xfrm>
          <a:off x="1428028" y="3004528"/>
          <a:ext cx="1522416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Nutzer</a:t>
          </a:r>
          <a:endParaRPr lang="de-DE" sz="1400" kern="1200" dirty="0"/>
        </a:p>
      </dsp:txBody>
      <dsp:txXfrm>
        <a:off x="1467101" y="3043601"/>
        <a:ext cx="1444270" cy="722266"/>
      </dsp:txXfrm>
    </dsp:sp>
    <dsp:sp modelId="{42145006-9116-4B9D-9D46-8DE18A2AD8B8}">
      <dsp:nvSpPr>
        <dsp:cNvPr id="0" name=""/>
        <dsp:cNvSpPr/>
      </dsp:nvSpPr>
      <dsp:spPr>
        <a:xfrm rot="11843280">
          <a:off x="2395157" y="1853416"/>
          <a:ext cx="2402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2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DB517-38FB-4391-865A-B8A09D61FEE6}">
      <dsp:nvSpPr>
        <dsp:cNvPr id="0" name=""/>
        <dsp:cNvSpPr/>
      </dsp:nvSpPr>
      <dsp:spPr>
        <a:xfrm>
          <a:off x="912952" y="1184377"/>
          <a:ext cx="1487694" cy="8004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Fachplaner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Baufirma</a:t>
          </a:r>
          <a:endParaRPr lang="de-DE" sz="1400" kern="1200" dirty="0"/>
        </a:p>
      </dsp:txBody>
      <dsp:txXfrm>
        <a:off x="952025" y="1223450"/>
        <a:ext cx="1409548" cy="722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CF0F5-5B2A-3C42-A4A6-CD6E4C3255CB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EF4AA-6102-5E45-94DE-D84F169442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718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04D91-6CBD-254C-BD7D-2F4025A93AB8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F883E-CD17-C543-BE2B-7BB08F5F87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85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Systemgrenze für die Betrachtung</a:t>
            </a:r>
            <a:r>
              <a:rPr lang="de-DE" baseline="0" dirty="0" smtClean="0"/>
              <a:t> der CO2-neutralen Gebäude im Betrieb muss eindeutig gezogen werden. Für unser Zertifizierungssystem ist es die Grundstücksgrenze. Alle auf dem Grundstück verbrauchte und erzeugte Energie muss getrennt nach unterschiedlichen Systemen (PV, </a:t>
            </a:r>
            <a:r>
              <a:rPr lang="de-DE" baseline="0" dirty="0" err="1" smtClean="0"/>
              <a:t>Solarthermie</a:t>
            </a:r>
            <a:r>
              <a:rPr lang="de-DE" baseline="0" dirty="0" smtClean="0"/>
              <a:t>, Geothermie, Biomasse, …) und Energieformen (Strom, Wärme, …) einzeln erfasst werden, genauso wie die Energieströme in das System hinein sowie von dort hinaus (öffentliches Stromnetz, öffentliches Wärme-/Kältenetz, öffentliches Gas- Wasserstoff-Netz, Biomasse/Kraftstoffe, …). Für den Nachweis der Energiemengen muss ein Zählerkonzept entwickelt und umgesetzt werden sowie die Daten regelmäßig dokumentiert. Sie bilden die Grundlage für die Zertifizierung der CO2-Neutralität im Betrieb.</a:t>
            </a:r>
          </a:p>
          <a:p>
            <a:r>
              <a:rPr lang="de-DE" baseline="0" dirty="0" smtClean="0"/>
              <a:t>#</a:t>
            </a:r>
            <a:r>
              <a:rPr lang="zh-CN" altLang="de-DE" baseline="0" dirty="0" smtClean="0"/>
              <a:t>必须明确划定考虑运行中的二氧化碳中性建筑的系统边界。对于我们的认证系统，边界定义为建筑所在的地块。地块内消耗和产生的所有能源必须根据不同的系统（光伏、太阳能热能、地热、生物质能</a:t>
            </a:r>
            <a:r>
              <a:rPr lang="de-DE" altLang="zh-CN" baseline="0" dirty="0" smtClean="0"/>
              <a:t>......</a:t>
            </a:r>
            <a:r>
              <a:rPr lang="zh-CN" altLang="de-DE" baseline="0" dirty="0" smtClean="0"/>
              <a:t>）和能源形式（电力、热能</a:t>
            </a:r>
            <a:r>
              <a:rPr lang="de-DE" altLang="zh-CN" baseline="0" dirty="0" smtClean="0"/>
              <a:t>......</a:t>
            </a:r>
            <a:r>
              <a:rPr lang="zh-CN" altLang="de-DE" baseline="0" dirty="0" smtClean="0"/>
              <a:t>），以及输入和输出的能源（公共电网、公共供热</a:t>
            </a:r>
            <a:r>
              <a:rPr lang="de-DE" altLang="zh-CN" baseline="0" dirty="0" smtClean="0"/>
              <a:t>/</a:t>
            </a:r>
            <a:r>
              <a:rPr lang="zh-CN" altLang="de-DE" baseline="0" dirty="0" smtClean="0"/>
              <a:t>制冷网、公共燃气</a:t>
            </a:r>
            <a:r>
              <a:rPr lang="de-DE" altLang="zh-CN" baseline="0" dirty="0" smtClean="0"/>
              <a:t>/</a:t>
            </a:r>
            <a:r>
              <a:rPr lang="zh-CN" altLang="de-DE" baseline="0" dirty="0" smtClean="0"/>
              <a:t>氢气网、生物质能</a:t>
            </a:r>
            <a:r>
              <a:rPr lang="de-DE" altLang="zh-CN" baseline="0" dirty="0" smtClean="0"/>
              <a:t>/</a:t>
            </a:r>
            <a:r>
              <a:rPr lang="zh-CN" altLang="de-DE" baseline="0" dirty="0" smtClean="0"/>
              <a:t>燃料</a:t>
            </a:r>
            <a:r>
              <a:rPr lang="de-DE" altLang="zh-CN" baseline="0" dirty="0" smtClean="0"/>
              <a:t>......</a:t>
            </a:r>
            <a:r>
              <a:rPr lang="zh-CN" altLang="de-DE" baseline="0" dirty="0" smtClean="0"/>
              <a:t>）分别进行数据收集。因此在前期制定一个合理的数据监测与收集概念是必不可少的。它们构成了运行中的二氧化碳中和认证的基础。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F883E-CD17-C543-BE2B-7BB08F5F87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68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F883E-CD17-C543-BE2B-7BB08F5F87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2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orang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ung 8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0" name="Freihandform 9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" name="Freihandform 11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3" name="Bild 12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folie_orang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ung 11"/>
          <p:cNvGrpSpPr>
            <a:grpSpLocks noChangeAspect="1"/>
          </p:cNvGrpSpPr>
          <p:nvPr userDrawn="1"/>
        </p:nvGrpSpPr>
        <p:grpSpPr>
          <a:xfrm flipH="1">
            <a:off x="7562381" y="2407883"/>
            <a:ext cx="1581619" cy="2773717"/>
            <a:chOff x="12648" y="762686"/>
            <a:chExt cx="1977024" cy="3467146"/>
          </a:xfrm>
        </p:grpSpPr>
        <p:sp>
          <p:nvSpPr>
            <p:cNvPr id="13" name="Freihandform 1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4" name="Freihandform 1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orang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ung 9"/>
          <p:cNvGrpSpPr>
            <a:grpSpLocks noChangeAspect="1"/>
          </p:cNvGrpSpPr>
          <p:nvPr userDrawn="1"/>
        </p:nvGrpSpPr>
        <p:grpSpPr>
          <a:xfrm flipH="1">
            <a:off x="7562381" y="2407883"/>
            <a:ext cx="1581619" cy="2773717"/>
            <a:chOff x="12648" y="762686"/>
            <a:chExt cx="1977024" cy="3467146"/>
          </a:xfrm>
        </p:grpSpPr>
        <p:sp>
          <p:nvSpPr>
            <p:cNvPr id="12" name="Freihandform 1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4" name="Freihandform 1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4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3" name="Bild 12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limon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BCB7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limon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BCB7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gras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gras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azur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azur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spac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chemeClr val="accent5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spac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chemeClr val="accent5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orang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ung 19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1" name="Freihandform 20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de-DE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22" name="Freihandform 21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de-DE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</p:grpSp>
      <p:pic>
        <p:nvPicPr>
          <p:cNvPr id="24" name="Bild 23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2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6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chili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chili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malv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19" name="Freihandform 18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89026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0" name="Freihandform 19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B8328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folie_malv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98985" y="764038"/>
            <a:ext cx="2486619" cy="4043157"/>
            <a:chOff x="98984" y="764037"/>
            <a:chExt cx="3108274" cy="50539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1204452" y="2812984"/>
              <a:ext cx="4859043" cy="1150956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043" h="1150956">
                  <a:moveTo>
                    <a:pt x="0" y="1126052"/>
                  </a:moveTo>
                  <a:cubicBezTo>
                    <a:pt x="1177" y="1150956"/>
                    <a:pt x="1344416" y="0"/>
                    <a:pt x="1342685" y="6621"/>
                  </a:cubicBezTo>
                  <a:lnTo>
                    <a:pt x="4334659" y="8205"/>
                  </a:lnTo>
                  <a:lnTo>
                    <a:pt x="4859043" y="1123768"/>
                  </a:lnTo>
                  <a:lnTo>
                    <a:pt x="0" y="1126052"/>
                  </a:lnTo>
                  <a:close/>
                </a:path>
              </a:pathLst>
            </a:custGeom>
            <a:solidFill>
              <a:srgbClr val="89026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98984" y="764037"/>
              <a:ext cx="3108274" cy="1115563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74" h="1115563">
                  <a:moveTo>
                    <a:pt x="509" y="1115563"/>
                  </a:moveTo>
                  <a:cubicBezTo>
                    <a:pt x="339" y="743709"/>
                    <a:pt x="170" y="371854"/>
                    <a:pt x="0" y="0"/>
                  </a:cubicBezTo>
                  <a:lnTo>
                    <a:pt x="2583890" y="0"/>
                  </a:lnTo>
                  <a:lnTo>
                    <a:pt x="3108274" y="1115563"/>
                  </a:lnTo>
                  <a:lnTo>
                    <a:pt x="509" y="1115563"/>
                  </a:lnTo>
                  <a:close/>
                </a:path>
              </a:pathLst>
            </a:custGeom>
            <a:solidFill>
              <a:srgbClr val="B8328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657581"/>
            <a:ext cx="6653213" cy="2308324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ts val="5060"/>
              </a:lnSpc>
              <a:spcBef>
                <a:spcPts val="0"/>
              </a:spcBef>
              <a:spcAft>
                <a:spcPts val="0"/>
              </a:spcAft>
              <a:defRPr sz="4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0" name="Untertitel 2"/>
          <p:cNvSpPr>
            <a:spLocks noGrp="1"/>
          </p:cNvSpPr>
          <p:nvPr>
            <p:ph type="subTitle" idx="1"/>
          </p:nvPr>
        </p:nvSpPr>
        <p:spPr>
          <a:xfrm>
            <a:off x="2997199" y="1607341"/>
            <a:ext cx="5815013" cy="1050240"/>
          </a:xfrm>
          <a:prstGeom prst="rect">
            <a:avLst/>
          </a:prstGeom>
        </p:spPr>
        <p:txBody>
          <a:bodyPr tIns="36000" anchor="b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1" name="Bild 1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limon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limon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gras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gras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azur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azur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elfolie_orang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8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spac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447EB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spac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447EB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chili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chili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malv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ung 20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2" name="Freihandform 2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89026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Freihandform 2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B8328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7008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malv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ung 18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20" name="Freihandform 19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89026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" name="Freihandform 20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B8328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limon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62381" y="2417459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limon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 flipH="1">
            <a:off x="7562381" y="2417459"/>
            <a:ext cx="1581619" cy="2773717"/>
            <a:chOff x="12648" y="762686"/>
            <a:chExt cx="1977024" cy="3467146"/>
          </a:xfrm>
        </p:grpSpPr>
        <p:sp>
          <p:nvSpPr>
            <p:cNvPr id="16" name="Freihandform 15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" name="Freihandform 17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E6E0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gras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57219" y="2407883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gras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ung 11"/>
          <p:cNvGrpSpPr>
            <a:grpSpLocks noChangeAspect="1"/>
          </p:cNvGrpSpPr>
          <p:nvPr userDrawn="1"/>
        </p:nvGrpSpPr>
        <p:grpSpPr>
          <a:xfrm flipH="1">
            <a:off x="7557219" y="2407883"/>
            <a:ext cx="1581619" cy="2773717"/>
            <a:chOff x="12648" y="762686"/>
            <a:chExt cx="1977024" cy="3467146"/>
          </a:xfrm>
        </p:grpSpPr>
        <p:sp>
          <p:nvSpPr>
            <p:cNvPr id="13" name="Freihandform 1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448E2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" name="Freihandform 17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76B82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_orang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1148" y="4585021"/>
            <a:ext cx="868404" cy="390139"/>
          </a:xfrm>
          <a:prstGeom prst="rect">
            <a:avLst/>
          </a:prstGeom>
        </p:spPr>
      </p:pic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>
            <a:off x="12649" y="762687"/>
            <a:ext cx="1581619" cy="2773717"/>
            <a:chOff x="12648" y="762686"/>
            <a:chExt cx="1977024" cy="3467146"/>
          </a:xfrm>
        </p:grpSpPr>
        <p:sp>
          <p:nvSpPr>
            <p:cNvPr id="15" name="Freihandform 14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F392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9" name="Freihandform 18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FBBA00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1" y="2095500"/>
            <a:ext cx="6653213" cy="1731243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r">
              <a:lnSpc>
                <a:spcPts val="296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27" name="Untertitel 2"/>
          <p:cNvSpPr>
            <a:spLocks noGrp="1"/>
          </p:cNvSpPr>
          <p:nvPr>
            <p:ph type="subTitle" idx="1"/>
          </p:nvPr>
        </p:nvSpPr>
        <p:spPr>
          <a:xfrm>
            <a:off x="2997200" y="3822420"/>
            <a:ext cx="5815013" cy="762280"/>
          </a:xfrm>
          <a:prstGeom prst="rect">
            <a:avLst/>
          </a:prstGeom>
        </p:spPr>
        <p:txBody>
          <a:bodyPr tIns="36000" anchor="t"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azur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azur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ung 9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12" name="Freihandform 1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717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" name="Freihandform 1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008C93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5" name="Bild 14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spac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447EB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spac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ung 9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12" name="Freihandform 11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00508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" name="Freihandform 12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447EBC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4" name="Bild 13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chili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chili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ung 13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16" name="Freihandform 15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9B2214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" name="Freihandform 17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CF231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malve_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ung 21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23" name="Freihandform 2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890268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Freihandform 23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B8328A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21" name="Bild 20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5472"/>
            <a:ext cx="1600200" cy="72092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_malve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ung 11"/>
          <p:cNvGrpSpPr>
            <a:grpSpLocks noChangeAspect="1"/>
          </p:cNvGrpSpPr>
          <p:nvPr userDrawn="1"/>
        </p:nvGrpSpPr>
        <p:grpSpPr>
          <a:xfrm flipH="1">
            <a:off x="7562381" y="2404759"/>
            <a:ext cx="1581619" cy="2773717"/>
            <a:chOff x="12648" y="762686"/>
            <a:chExt cx="1977024" cy="3467146"/>
          </a:xfrm>
        </p:grpSpPr>
        <p:sp>
          <p:nvSpPr>
            <p:cNvPr id="13" name="Freihandform 12"/>
            <p:cNvSpPr/>
            <p:nvPr userDrawn="1"/>
          </p:nvSpPr>
          <p:spPr bwMode="auto">
            <a:xfrm rot="18600000">
              <a:off x="-941461" y="2125183"/>
              <a:ext cx="3058758" cy="1150539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4859213"/>
                <a:gd name="connsiteY0" fmla="*/ 1117847 h 1117847"/>
                <a:gd name="connsiteX1" fmla="*/ 1750939 w 4859213"/>
                <a:gd name="connsiteY1" fmla="*/ 0 h 1117847"/>
                <a:gd name="connsiteX2" fmla="*/ 4334829 w 4859213"/>
                <a:gd name="connsiteY2" fmla="*/ 0 h 1117847"/>
                <a:gd name="connsiteX3" fmla="*/ 4859213 w 4859213"/>
                <a:gd name="connsiteY3" fmla="*/ 1115563 h 1117847"/>
                <a:gd name="connsiteX4" fmla="*/ 170 w 4859213"/>
                <a:gd name="connsiteY4" fmla="*/ 1117847 h 1117847"/>
                <a:gd name="connsiteX0" fmla="*/ 0 w 4859043"/>
                <a:gd name="connsiteY0" fmla="*/ 1117847 h 1142751"/>
                <a:gd name="connsiteX1" fmla="*/ 1750769 w 4859043"/>
                <a:gd name="connsiteY1" fmla="*/ 0 h 1142751"/>
                <a:gd name="connsiteX2" fmla="*/ 4334659 w 4859043"/>
                <a:gd name="connsiteY2" fmla="*/ 0 h 1142751"/>
                <a:gd name="connsiteX3" fmla="*/ 4859043 w 4859043"/>
                <a:gd name="connsiteY3" fmla="*/ 1115563 h 1142751"/>
                <a:gd name="connsiteX4" fmla="*/ 0 w 4859043"/>
                <a:gd name="connsiteY4" fmla="*/ 1117847 h 1142751"/>
                <a:gd name="connsiteX0" fmla="*/ 0 w 4859043"/>
                <a:gd name="connsiteY0" fmla="*/ 1119431 h 1144335"/>
                <a:gd name="connsiteX1" fmla="*/ 1342685 w 4859043"/>
                <a:gd name="connsiteY1" fmla="*/ 0 h 1144335"/>
                <a:gd name="connsiteX2" fmla="*/ 4334659 w 4859043"/>
                <a:gd name="connsiteY2" fmla="*/ 1584 h 1144335"/>
                <a:gd name="connsiteX3" fmla="*/ 4859043 w 4859043"/>
                <a:gd name="connsiteY3" fmla="*/ 1117147 h 1144335"/>
                <a:gd name="connsiteX4" fmla="*/ 0 w 4859043"/>
                <a:gd name="connsiteY4" fmla="*/ 1119431 h 1144335"/>
                <a:gd name="connsiteX0" fmla="*/ 0 w 4859043"/>
                <a:gd name="connsiteY0" fmla="*/ 1126052 h 1150956"/>
                <a:gd name="connsiteX1" fmla="*/ 1342685 w 4859043"/>
                <a:gd name="connsiteY1" fmla="*/ 6621 h 1150956"/>
                <a:gd name="connsiteX2" fmla="*/ 4334659 w 4859043"/>
                <a:gd name="connsiteY2" fmla="*/ 8205 h 1150956"/>
                <a:gd name="connsiteX3" fmla="*/ 4859043 w 4859043"/>
                <a:gd name="connsiteY3" fmla="*/ 1123768 h 1150956"/>
                <a:gd name="connsiteX4" fmla="*/ 0 w 4859043"/>
                <a:gd name="connsiteY4" fmla="*/ 1126052 h 1150956"/>
                <a:gd name="connsiteX0" fmla="*/ 457600 w 3516358"/>
                <a:gd name="connsiteY0" fmla="*/ 1128238 h 1153142"/>
                <a:gd name="connsiteX1" fmla="*/ 0 w 3516358"/>
                <a:gd name="connsiteY1" fmla="*/ 6621 h 1153142"/>
                <a:gd name="connsiteX2" fmla="*/ 2991974 w 3516358"/>
                <a:gd name="connsiteY2" fmla="*/ 8205 h 1153142"/>
                <a:gd name="connsiteX3" fmla="*/ 3516358 w 3516358"/>
                <a:gd name="connsiteY3" fmla="*/ 1123768 h 1153142"/>
                <a:gd name="connsiteX4" fmla="*/ 457600 w 3516358"/>
                <a:gd name="connsiteY4" fmla="*/ 1128238 h 1153142"/>
                <a:gd name="connsiteX0" fmla="*/ 0 w 3058758"/>
                <a:gd name="connsiteY0" fmla="*/ 1125635 h 1150539"/>
                <a:gd name="connsiteX1" fmla="*/ 1325017 w 3058758"/>
                <a:gd name="connsiteY1" fmla="*/ 6621 h 1150539"/>
                <a:gd name="connsiteX2" fmla="*/ 2534374 w 3058758"/>
                <a:gd name="connsiteY2" fmla="*/ 5602 h 1150539"/>
                <a:gd name="connsiteX3" fmla="*/ 3058758 w 3058758"/>
                <a:gd name="connsiteY3" fmla="*/ 1121165 h 1150539"/>
                <a:gd name="connsiteX4" fmla="*/ 0 w 3058758"/>
                <a:gd name="connsiteY4" fmla="*/ 1125635 h 1150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8758" h="1150539">
                  <a:moveTo>
                    <a:pt x="0" y="1125635"/>
                  </a:moveTo>
                  <a:cubicBezTo>
                    <a:pt x="1177" y="1150539"/>
                    <a:pt x="1326748" y="0"/>
                    <a:pt x="1325017" y="6621"/>
                  </a:cubicBezTo>
                  <a:lnTo>
                    <a:pt x="2534374" y="5602"/>
                  </a:lnTo>
                  <a:lnTo>
                    <a:pt x="3058758" y="1121165"/>
                  </a:lnTo>
                  <a:lnTo>
                    <a:pt x="0" y="1125635"/>
                  </a:lnTo>
                  <a:close/>
                </a:path>
              </a:pathLst>
            </a:custGeom>
            <a:solidFill>
              <a:srgbClr val="5C094D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8" name="Freihandform 17"/>
            <p:cNvSpPr/>
            <p:nvPr userDrawn="1"/>
          </p:nvSpPr>
          <p:spPr bwMode="auto">
            <a:xfrm>
              <a:off x="19100" y="762686"/>
              <a:ext cx="1970572" cy="1119710"/>
            </a:xfrm>
            <a:custGeom>
              <a:avLst/>
              <a:gdLst>
                <a:gd name="connsiteX0" fmla="*/ 0 w 3386656"/>
                <a:gd name="connsiteY0" fmla="*/ 1115563 h 1115563"/>
                <a:gd name="connsiteX1" fmla="*/ 278891 w 3386656"/>
                <a:gd name="connsiteY1" fmla="*/ 0 h 1115563"/>
                <a:gd name="connsiteX2" fmla="*/ 3386656 w 3386656"/>
                <a:gd name="connsiteY2" fmla="*/ 0 h 1115563"/>
                <a:gd name="connsiteX3" fmla="*/ 3107765 w 3386656"/>
                <a:gd name="connsiteY3" fmla="*/ 1115563 h 1115563"/>
                <a:gd name="connsiteX4" fmla="*/ 0 w 3386656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3012006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0 w 3107765"/>
                <a:gd name="connsiteY0" fmla="*/ 1115563 h 1115563"/>
                <a:gd name="connsiteX1" fmla="*/ 278891 w 3107765"/>
                <a:gd name="connsiteY1" fmla="*/ 0 h 1115563"/>
                <a:gd name="connsiteX2" fmla="*/ 2583381 w 3107765"/>
                <a:gd name="connsiteY2" fmla="*/ 0 h 1115563"/>
                <a:gd name="connsiteX3" fmla="*/ 3107765 w 3107765"/>
                <a:gd name="connsiteY3" fmla="*/ 1115563 h 1115563"/>
                <a:gd name="connsiteX4" fmla="*/ 0 w 3107765"/>
                <a:gd name="connsiteY4" fmla="*/ 1115563 h 1115563"/>
                <a:gd name="connsiteX0" fmla="*/ 509 w 3108274"/>
                <a:gd name="connsiteY0" fmla="*/ 1115563 h 1115563"/>
                <a:gd name="connsiteX1" fmla="*/ 0 w 3108274"/>
                <a:gd name="connsiteY1" fmla="*/ 0 h 1115563"/>
                <a:gd name="connsiteX2" fmla="*/ 2583890 w 3108274"/>
                <a:gd name="connsiteY2" fmla="*/ 0 h 1115563"/>
                <a:gd name="connsiteX3" fmla="*/ 3108274 w 3108274"/>
                <a:gd name="connsiteY3" fmla="*/ 1115563 h 1115563"/>
                <a:gd name="connsiteX4" fmla="*/ 509 w 3108274"/>
                <a:gd name="connsiteY4" fmla="*/ 1115563 h 1115563"/>
                <a:gd name="connsiteX0" fmla="*/ 170 w 3107935"/>
                <a:gd name="connsiteY0" fmla="*/ 1115563 h 1115563"/>
                <a:gd name="connsiteX1" fmla="*/ 1181764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5563 h 1115563"/>
                <a:gd name="connsiteX1" fmla="*/ 1140439 w 3107935"/>
                <a:gd name="connsiteY1" fmla="*/ 0 h 1115563"/>
                <a:gd name="connsiteX2" fmla="*/ 2583551 w 3107935"/>
                <a:gd name="connsiteY2" fmla="*/ 0 h 1115563"/>
                <a:gd name="connsiteX3" fmla="*/ 3107935 w 3107935"/>
                <a:gd name="connsiteY3" fmla="*/ 1115563 h 1115563"/>
                <a:gd name="connsiteX4" fmla="*/ 170 w 3107935"/>
                <a:gd name="connsiteY4" fmla="*/ 1115563 h 1115563"/>
                <a:gd name="connsiteX0" fmla="*/ 170 w 3107935"/>
                <a:gd name="connsiteY0" fmla="*/ 1116914 h 1116914"/>
                <a:gd name="connsiteX1" fmla="*/ 1140439 w 3107935"/>
                <a:gd name="connsiteY1" fmla="*/ 1351 h 1116914"/>
                <a:gd name="connsiteX2" fmla="*/ 2583551 w 3107935"/>
                <a:gd name="connsiteY2" fmla="*/ 1351 h 1116914"/>
                <a:gd name="connsiteX3" fmla="*/ 3107935 w 3107935"/>
                <a:gd name="connsiteY3" fmla="*/ 1116914 h 1116914"/>
                <a:gd name="connsiteX4" fmla="*/ 170 w 3107935"/>
                <a:gd name="connsiteY4" fmla="*/ 1116914 h 1116914"/>
                <a:gd name="connsiteX0" fmla="*/ 220 w 1967496"/>
                <a:gd name="connsiteY0" fmla="*/ 1116914 h 1116914"/>
                <a:gd name="connsiteX1" fmla="*/ 0 w 1967496"/>
                <a:gd name="connsiteY1" fmla="*/ 1351 h 1116914"/>
                <a:gd name="connsiteX2" fmla="*/ 1443112 w 1967496"/>
                <a:gd name="connsiteY2" fmla="*/ 1351 h 1116914"/>
                <a:gd name="connsiteX3" fmla="*/ 1967496 w 1967496"/>
                <a:gd name="connsiteY3" fmla="*/ 1116914 h 1116914"/>
                <a:gd name="connsiteX4" fmla="*/ 220 w 1967496"/>
                <a:gd name="connsiteY4" fmla="*/ 1116914 h 1116914"/>
                <a:gd name="connsiteX0" fmla="*/ 3296 w 1970572"/>
                <a:gd name="connsiteY0" fmla="*/ 1116914 h 1119710"/>
                <a:gd name="connsiteX1" fmla="*/ 3076 w 1970572"/>
                <a:gd name="connsiteY1" fmla="*/ 1351 h 1119710"/>
                <a:gd name="connsiteX2" fmla="*/ 1446188 w 1970572"/>
                <a:gd name="connsiteY2" fmla="*/ 1351 h 1119710"/>
                <a:gd name="connsiteX3" fmla="*/ 1970572 w 1970572"/>
                <a:gd name="connsiteY3" fmla="*/ 1116914 h 1119710"/>
                <a:gd name="connsiteX4" fmla="*/ 3296 w 1970572"/>
                <a:gd name="connsiteY4" fmla="*/ 1116914 h 111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2" h="1119710">
                  <a:moveTo>
                    <a:pt x="3296" y="1116914"/>
                  </a:moveTo>
                  <a:cubicBezTo>
                    <a:pt x="0" y="1119710"/>
                    <a:pt x="3246" y="0"/>
                    <a:pt x="3076" y="1351"/>
                  </a:cubicBezTo>
                  <a:lnTo>
                    <a:pt x="1446188" y="1351"/>
                  </a:lnTo>
                  <a:lnTo>
                    <a:pt x="1970572" y="1116914"/>
                  </a:lnTo>
                  <a:lnTo>
                    <a:pt x="3296" y="1116914"/>
                  </a:lnTo>
                  <a:close/>
                </a:path>
              </a:pathLst>
            </a:custGeom>
            <a:solidFill>
              <a:srgbClr val="A00067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2589" y="1755775"/>
            <a:ext cx="7845425" cy="121257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dirty="0" err="1" smtClean="0"/>
              <a:t>schlusswort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3013075"/>
            <a:ext cx="6908800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algn="l">
              <a:spcAft>
                <a:spcPts val="360"/>
              </a:spcAft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sz="1600" b="0" dirty="0" smtClean="0">
                <a:latin typeface="+mn-lt"/>
              </a:rPr>
              <a:t>Ansprechpartner</a:t>
            </a:r>
            <a:endParaRPr lang="de-DE" sz="1600" b="0" dirty="0">
              <a:latin typeface="+mn-lt"/>
            </a:endParaRPr>
          </a:p>
        </p:txBody>
      </p:sp>
      <p:pic>
        <p:nvPicPr>
          <p:cNvPr id="10" name="Bild 9" descr="logoklei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4400" y="263305"/>
            <a:ext cx="1600200" cy="718905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 xmlns:mv="urn:schemas-microsoft-com:mac:vml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Inhaltsplatzhalter 2"/>
          <p:cNvSpPr>
            <a:spLocks noGrp="1"/>
          </p:cNvSpPr>
          <p:nvPr>
            <p:ph idx="1" hasCustomPrompt="1"/>
          </p:nvPr>
        </p:nvSpPr>
        <p:spPr>
          <a:xfrm>
            <a:off x="368300" y="1076325"/>
            <a:ext cx="8470900" cy="3400425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446400" indent="-4464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1600" b="1" cap="all">
                <a:latin typeface="Arial"/>
                <a:cs typeface="Arial"/>
              </a:defRPr>
            </a:lvl1pPr>
            <a:lvl2pPr marL="723600" indent="-274638">
              <a:buSzPct val="60000"/>
              <a:buFontTx/>
              <a:buBlip>
                <a:blip r:embed="rId3"/>
              </a:buBlip>
              <a:defRPr sz="1600">
                <a:latin typeface="Arial"/>
                <a:cs typeface="Arial"/>
              </a:defRPr>
            </a:lvl2pPr>
            <a:lvl3pPr marL="982800" indent="-260350">
              <a:buSzPct val="60000"/>
              <a:buFontTx/>
              <a:buBlip>
                <a:blip r:embed="rId4"/>
              </a:buBlip>
              <a:defRPr sz="1400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8300" y="209550"/>
            <a:ext cx="8470900" cy="8465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960"/>
              </a:lnSpc>
              <a:defRPr sz="2800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78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>
            <a:spLocks noGrp="1"/>
          </p:cNvSpPr>
          <p:nvPr>
            <p:ph idx="10" hasCustomPrompt="1"/>
          </p:nvPr>
        </p:nvSpPr>
        <p:spPr>
          <a:xfrm>
            <a:off x="368300" y="1066800"/>
            <a:ext cx="4086000" cy="3400704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446400" indent="-4464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1600" b="1" cap="all">
                <a:latin typeface="Arial"/>
                <a:cs typeface="Arial"/>
              </a:defRPr>
            </a:lvl1pPr>
            <a:lvl2pPr marL="723600" indent="-274638">
              <a:buSzPct val="60000"/>
              <a:buFontTx/>
              <a:buBlip>
                <a:blip r:embed="rId3"/>
              </a:buBlip>
              <a:defRPr sz="1600">
                <a:latin typeface="Arial"/>
                <a:cs typeface="Arial"/>
              </a:defRPr>
            </a:lvl2pPr>
            <a:lvl3pPr marL="982800" indent="-260350">
              <a:buSzPct val="60000"/>
              <a:buFontTx/>
              <a:buBlip>
                <a:blip r:embed="rId4"/>
              </a:buBlip>
              <a:defRPr sz="1400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idx="11" hasCustomPrompt="1"/>
          </p:nvPr>
        </p:nvSpPr>
        <p:spPr>
          <a:xfrm>
            <a:off x="4753200" y="1066800"/>
            <a:ext cx="4086000" cy="3400704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446400" indent="-4464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1600" b="1" cap="all">
                <a:latin typeface="Arial"/>
                <a:cs typeface="Arial"/>
              </a:defRPr>
            </a:lvl1pPr>
            <a:lvl2pPr marL="723600" indent="-274638">
              <a:buSzPct val="60000"/>
              <a:buFontTx/>
              <a:buBlip>
                <a:blip r:embed="rId3"/>
              </a:buBlip>
              <a:defRPr sz="1600">
                <a:latin typeface="Arial"/>
                <a:cs typeface="Arial"/>
              </a:defRPr>
            </a:lvl2pPr>
            <a:lvl3pPr marL="982800" indent="-260350">
              <a:buSzPct val="60000"/>
              <a:buFontTx/>
              <a:buBlip>
                <a:blip r:embed="rId4"/>
              </a:buBlip>
              <a:defRPr sz="1400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368300" y="209550"/>
            <a:ext cx="8470900" cy="8465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960"/>
              </a:lnSpc>
              <a:defRPr sz="2800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15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zweispaltig Tex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>
            <a:spLocks noGrp="1"/>
          </p:cNvSpPr>
          <p:nvPr>
            <p:ph idx="10" hasCustomPrompt="1"/>
          </p:nvPr>
        </p:nvSpPr>
        <p:spPr>
          <a:xfrm>
            <a:off x="368300" y="1066800"/>
            <a:ext cx="4086000" cy="3409571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446400" indent="-4464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1600" b="1" cap="all">
                <a:latin typeface="Arial"/>
                <a:cs typeface="Arial"/>
              </a:defRPr>
            </a:lvl1pPr>
            <a:lvl2pPr marL="723600" indent="-274638">
              <a:buSzPct val="60000"/>
              <a:buFontTx/>
              <a:buBlip>
                <a:blip r:embed="rId3"/>
              </a:buBlip>
              <a:defRPr sz="1600">
                <a:latin typeface="Arial"/>
                <a:cs typeface="Arial"/>
              </a:defRPr>
            </a:lvl2pPr>
            <a:lvl3pPr marL="982800" indent="-260350">
              <a:buSzPct val="60000"/>
              <a:buFontTx/>
              <a:buBlip>
                <a:blip r:embed="rId4"/>
              </a:buBlip>
              <a:defRPr sz="1400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 hasCustomPrompt="1"/>
          </p:nvPr>
        </p:nvSpPr>
        <p:spPr>
          <a:xfrm>
            <a:off x="4749800" y="1058863"/>
            <a:ext cx="4089400" cy="3559572"/>
          </a:xfrm>
          <a:custGeom>
            <a:avLst/>
            <a:gdLst>
              <a:gd name="connsiteX0" fmla="*/ 0 w 4086225"/>
              <a:gd name="connsiteY0" fmla="*/ 0 h 4737100"/>
              <a:gd name="connsiteX1" fmla="*/ 4086225 w 4086225"/>
              <a:gd name="connsiteY1" fmla="*/ 0 h 4737100"/>
              <a:gd name="connsiteX2" fmla="*/ 4086225 w 4086225"/>
              <a:gd name="connsiteY2" fmla="*/ 4737100 h 4737100"/>
              <a:gd name="connsiteX3" fmla="*/ 0 w 4086225"/>
              <a:gd name="connsiteY3" fmla="*/ 4737100 h 4737100"/>
              <a:gd name="connsiteX4" fmla="*/ 0 w 4086225"/>
              <a:gd name="connsiteY4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4737100 h 4737100"/>
              <a:gd name="connsiteX3" fmla="*/ 3175 w 4089400"/>
              <a:gd name="connsiteY3" fmla="*/ 4737100 h 4737100"/>
              <a:gd name="connsiteX4" fmla="*/ 0 w 4089400"/>
              <a:gd name="connsiteY4" fmla="*/ 2630487 h 4737100"/>
              <a:gd name="connsiteX5" fmla="*/ 3175 w 4089400"/>
              <a:gd name="connsiteY5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4737100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20843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28844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1623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27940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1623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099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671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1835150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671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1835150 w 4089400"/>
              <a:gd name="connsiteY6" fmla="*/ 0 h 4737100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639483 h 4746096"/>
              <a:gd name="connsiteX6" fmla="*/ 1835150 w 4089400"/>
              <a:gd name="connsiteY6" fmla="*/ 8996 h 4746096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835150 w 4089400"/>
              <a:gd name="connsiteY6" fmla="*/ 8996 h 4746096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835150 w 4089400"/>
              <a:gd name="connsiteY6" fmla="*/ 8996 h 4746096"/>
              <a:gd name="connsiteX0" fmla="*/ 1354189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354189 w 4089400"/>
              <a:gd name="connsiteY6" fmla="*/ 8996 h 4746096"/>
              <a:gd name="connsiteX0" fmla="*/ 1354189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130549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354189 w 4089400"/>
              <a:gd name="connsiteY6" fmla="*/ 8996 h 474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9400" h="4746096">
                <a:moveTo>
                  <a:pt x="1354189" y="8996"/>
                </a:moveTo>
                <a:lnTo>
                  <a:pt x="4089400" y="8996"/>
                </a:lnTo>
                <a:lnTo>
                  <a:pt x="4089400" y="3130549"/>
                </a:lnTo>
                <a:lnTo>
                  <a:pt x="3067100" y="4734983"/>
                </a:lnTo>
                <a:lnTo>
                  <a:pt x="3175" y="4746096"/>
                </a:lnTo>
                <a:cubicBezTo>
                  <a:pt x="2117" y="4043892"/>
                  <a:pt x="1058" y="2890837"/>
                  <a:pt x="0" y="2188633"/>
                </a:cubicBezTo>
                <a:cubicBezTo>
                  <a:pt x="1058" y="2197629"/>
                  <a:pt x="1349956" y="0"/>
                  <a:pt x="1354189" y="8996"/>
                </a:cubicBezTo>
                <a:close/>
              </a:path>
            </a:pathLst>
          </a:custGeom>
        </p:spPr>
        <p:txBody>
          <a:bodyPr vert="horz" anchor="ctr"/>
          <a:lstStyle>
            <a:lvl1pPr algn="ctr">
              <a:buNone/>
              <a:defRPr sz="1400" baseline="0"/>
            </a:lvl1pPr>
          </a:lstStyle>
          <a:p>
            <a:r>
              <a:rPr lang="de-DE" dirty="0" smtClean="0"/>
              <a:t>Hier können Sie ein Bild mit 675 x 585 </a:t>
            </a:r>
            <a:r>
              <a:rPr lang="de-DE" dirty="0" err="1" smtClean="0"/>
              <a:t>px</a:t>
            </a:r>
            <a:r>
              <a:rPr lang="de-DE" dirty="0" smtClean="0"/>
              <a:t> einfügen. Es wird dann automatisch angeschrägt.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368300" y="209550"/>
            <a:ext cx="8470900" cy="8465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960"/>
              </a:lnSpc>
              <a:defRPr sz="2800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15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zweispaltig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2"/>
          <p:cNvSpPr>
            <a:spLocks noGrp="1"/>
          </p:cNvSpPr>
          <p:nvPr>
            <p:ph idx="10" hasCustomPrompt="1"/>
          </p:nvPr>
        </p:nvSpPr>
        <p:spPr>
          <a:xfrm>
            <a:off x="4753200" y="1066800"/>
            <a:ext cx="4086000" cy="3400704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446400" indent="-4464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1600" b="1" cap="all">
                <a:latin typeface="Arial"/>
                <a:cs typeface="Arial"/>
              </a:defRPr>
            </a:lvl1pPr>
            <a:lvl2pPr marL="723600" indent="-274638">
              <a:buSzPct val="60000"/>
              <a:buFontTx/>
              <a:buBlip>
                <a:blip r:embed="rId3"/>
              </a:buBlip>
              <a:defRPr sz="1600">
                <a:latin typeface="Arial"/>
                <a:cs typeface="Arial"/>
              </a:defRPr>
            </a:lvl2pPr>
            <a:lvl3pPr marL="982800" indent="-260350">
              <a:buSzPct val="60000"/>
              <a:buFontTx/>
              <a:buBlip>
                <a:blip r:embed="rId4"/>
              </a:buBlip>
              <a:defRPr sz="1400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1" hasCustomPrompt="1"/>
          </p:nvPr>
        </p:nvSpPr>
        <p:spPr>
          <a:xfrm>
            <a:off x="368300" y="1058863"/>
            <a:ext cx="4089400" cy="3559572"/>
          </a:xfrm>
          <a:custGeom>
            <a:avLst/>
            <a:gdLst>
              <a:gd name="connsiteX0" fmla="*/ 0 w 4086225"/>
              <a:gd name="connsiteY0" fmla="*/ 0 h 4737100"/>
              <a:gd name="connsiteX1" fmla="*/ 4086225 w 4086225"/>
              <a:gd name="connsiteY1" fmla="*/ 0 h 4737100"/>
              <a:gd name="connsiteX2" fmla="*/ 4086225 w 4086225"/>
              <a:gd name="connsiteY2" fmla="*/ 4737100 h 4737100"/>
              <a:gd name="connsiteX3" fmla="*/ 0 w 4086225"/>
              <a:gd name="connsiteY3" fmla="*/ 4737100 h 4737100"/>
              <a:gd name="connsiteX4" fmla="*/ 0 w 4086225"/>
              <a:gd name="connsiteY4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4737100 h 4737100"/>
              <a:gd name="connsiteX3" fmla="*/ 3175 w 4089400"/>
              <a:gd name="connsiteY3" fmla="*/ 4737100 h 4737100"/>
              <a:gd name="connsiteX4" fmla="*/ 0 w 4089400"/>
              <a:gd name="connsiteY4" fmla="*/ 2630487 h 4737100"/>
              <a:gd name="connsiteX5" fmla="*/ 3175 w 4089400"/>
              <a:gd name="connsiteY5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4737100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20843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28844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25146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1623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27940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1623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099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3175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671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3175 w 4089400"/>
              <a:gd name="connsiteY6" fmla="*/ 0 h 4737100"/>
              <a:gd name="connsiteX0" fmla="*/ 1835150 w 4089400"/>
              <a:gd name="connsiteY0" fmla="*/ 0 h 4737100"/>
              <a:gd name="connsiteX1" fmla="*/ 4089400 w 4089400"/>
              <a:gd name="connsiteY1" fmla="*/ 0 h 4737100"/>
              <a:gd name="connsiteX2" fmla="*/ 4089400 w 4089400"/>
              <a:gd name="connsiteY2" fmla="*/ 3544887 h 4737100"/>
              <a:gd name="connsiteX3" fmla="*/ 3067100 w 4089400"/>
              <a:gd name="connsiteY3" fmla="*/ 4725987 h 4737100"/>
              <a:gd name="connsiteX4" fmla="*/ 3175 w 4089400"/>
              <a:gd name="connsiteY4" fmla="*/ 4737100 h 4737100"/>
              <a:gd name="connsiteX5" fmla="*/ 0 w 4089400"/>
              <a:gd name="connsiteY5" fmla="*/ 2630487 h 4737100"/>
              <a:gd name="connsiteX6" fmla="*/ 1835150 w 4089400"/>
              <a:gd name="connsiteY6" fmla="*/ 0 h 4737100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639483 h 4746096"/>
              <a:gd name="connsiteX6" fmla="*/ 1835150 w 4089400"/>
              <a:gd name="connsiteY6" fmla="*/ 8996 h 4746096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835150 w 4089400"/>
              <a:gd name="connsiteY6" fmla="*/ 8996 h 4746096"/>
              <a:gd name="connsiteX0" fmla="*/ 1835150 w 4089400"/>
              <a:gd name="connsiteY0" fmla="*/ 8996 h 4746096"/>
              <a:gd name="connsiteX1" fmla="*/ 4089400 w 4089400"/>
              <a:gd name="connsiteY1" fmla="*/ 8996 h 4746096"/>
              <a:gd name="connsiteX2" fmla="*/ 4089400 w 4089400"/>
              <a:gd name="connsiteY2" fmla="*/ 3553883 h 4746096"/>
              <a:gd name="connsiteX3" fmla="*/ 3067100 w 4089400"/>
              <a:gd name="connsiteY3" fmla="*/ 4734983 h 4746096"/>
              <a:gd name="connsiteX4" fmla="*/ 3175 w 4089400"/>
              <a:gd name="connsiteY4" fmla="*/ 4746096 h 4746096"/>
              <a:gd name="connsiteX5" fmla="*/ 0 w 4089400"/>
              <a:gd name="connsiteY5" fmla="*/ 2188633 h 4746096"/>
              <a:gd name="connsiteX6" fmla="*/ 1835150 w 4089400"/>
              <a:gd name="connsiteY6" fmla="*/ 8996 h 474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9400" h="4746096">
                <a:moveTo>
                  <a:pt x="1835150" y="8996"/>
                </a:moveTo>
                <a:lnTo>
                  <a:pt x="4089400" y="8996"/>
                </a:lnTo>
                <a:lnTo>
                  <a:pt x="4089400" y="3553883"/>
                </a:lnTo>
                <a:lnTo>
                  <a:pt x="3067100" y="4734983"/>
                </a:lnTo>
                <a:lnTo>
                  <a:pt x="3175" y="4746096"/>
                </a:lnTo>
                <a:cubicBezTo>
                  <a:pt x="2117" y="4043892"/>
                  <a:pt x="1058" y="2890837"/>
                  <a:pt x="0" y="2188633"/>
                </a:cubicBezTo>
                <a:cubicBezTo>
                  <a:pt x="1058" y="2197629"/>
                  <a:pt x="1830917" y="0"/>
                  <a:pt x="1835150" y="8996"/>
                </a:cubicBezTo>
                <a:close/>
              </a:path>
            </a:pathLst>
          </a:custGeom>
        </p:spPr>
        <p:txBody>
          <a:bodyPr vert="horz" anchor="ctr"/>
          <a:lstStyle>
            <a:lvl1pPr algn="ctr">
              <a:buNone/>
              <a:defRPr sz="1400" baseline="0"/>
            </a:lvl1pPr>
          </a:lstStyle>
          <a:p>
            <a:r>
              <a:rPr lang="de-DE" dirty="0" smtClean="0"/>
              <a:t>Hier können Sie ein Bild mit 675 x 585 </a:t>
            </a:r>
            <a:r>
              <a:rPr lang="de-DE" dirty="0" err="1" smtClean="0"/>
              <a:t>px</a:t>
            </a:r>
            <a:r>
              <a:rPr lang="de-DE" dirty="0" smtClean="0"/>
              <a:t> einfügen. Es wird dann automatisch angeschrägt.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8300" y="209550"/>
            <a:ext cx="8470900" cy="8465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960"/>
              </a:lnSpc>
              <a:defRPr sz="2800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15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57201" y="42863"/>
            <a:ext cx="9032825" cy="5068856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8300" y="209550"/>
            <a:ext cx="8470900" cy="8465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960"/>
              </a:lnSpc>
              <a:defRPr sz="2800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41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ChangeArrowheads="1"/>
          </p:cNvSpPr>
          <p:nvPr userDrawn="1"/>
        </p:nvSpPr>
        <p:spPr bwMode="auto">
          <a:xfrm>
            <a:off x="0" y="4610100"/>
            <a:ext cx="789214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B677D3B-E3D8-41E5-8FD6-55610DB29870}" type="slidenum">
              <a:rPr lang="de-DE" sz="1400" b="1">
                <a:solidFill>
                  <a:srgbClr val="999999"/>
                </a:solidFill>
                <a:latin typeface="Arial"/>
                <a:cs typeface="Arial"/>
              </a:rPr>
              <a:pPr algn="r"/>
              <a:t>‹Nr.›</a:t>
            </a:fld>
            <a:endParaRPr lang="de-DE" sz="1400" b="1" dirty="0">
              <a:solidFill>
                <a:srgbClr val="999999"/>
              </a:solidFill>
              <a:latin typeface="Arial"/>
              <a:cs typeface="Arial"/>
            </a:endParaRP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49"/>
          <a:stretch>
            <a:fillRect/>
          </a:stretch>
        </p:blipFill>
        <p:spPr>
          <a:xfrm>
            <a:off x="8081148" y="4589428"/>
            <a:ext cx="868404" cy="390782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798285" y="4604259"/>
            <a:ext cx="766535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b="1" kern="1200" cap="all" dirty="0" smtClean="0">
                <a:solidFill>
                  <a:srgbClr val="E37823"/>
                </a:solidFill>
                <a:latin typeface="Arial"/>
                <a:ea typeface="+mn-ea"/>
                <a:cs typeface="Arial"/>
              </a:rPr>
              <a:t>Technisches Monitoring</a:t>
            </a:r>
            <a:endParaRPr lang="de-DE" sz="900" b="0" cap="all" dirty="0" smtClean="0">
              <a:solidFill>
                <a:srgbClr val="E37823"/>
              </a:solidFill>
              <a:latin typeface="Arial"/>
              <a:cs typeface="Arial"/>
            </a:endParaRPr>
          </a:p>
          <a:p>
            <a:pPr algn="l"/>
            <a:r>
              <a:rPr lang="de-DE" sz="900" b="1" kern="1200" cap="all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Stefan Schirmer, 22.09.2022</a:t>
            </a:r>
            <a:endParaRPr lang="de-DE" sz="900" b="0" cap="all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93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4" r:id="rId3"/>
    <p:sldLayoutId id="2147483735" r:id="rId4"/>
    <p:sldLayoutId id="2147483737" r:id="rId5"/>
    <p:sldLayoutId id="2147483739" r:id="rId6"/>
    <p:sldLayoutId id="2147483745" r:id="rId7"/>
    <p:sldLayoutId id="2147483746" r:id="rId8"/>
    <p:sldLayoutId id="2147483741" r:id="rId9"/>
    <p:sldLayoutId id="2147483744" r:id="rId10"/>
    <p:sldLayoutId id="2147483743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  <p:sldLayoutId id="2147483757" r:id="rId22"/>
    <p:sldLayoutId id="2147483758" r:id="rId23"/>
    <p:sldLayoutId id="2147483759" r:id="rId24"/>
    <p:sldLayoutId id="2147483760" r:id="rId25"/>
    <p:sldLayoutId id="2147483761" r:id="rId26"/>
    <p:sldLayoutId id="2147483762" r:id="rId27"/>
    <p:sldLayoutId id="2147483763" r:id="rId28"/>
    <p:sldLayoutId id="2147483764" r:id="rId29"/>
    <p:sldLayoutId id="2147483765" r:id="rId30"/>
    <p:sldLayoutId id="2147483766" r:id="rId31"/>
    <p:sldLayoutId id="2147483767" r:id="rId32"/>
    <p:sldLayoutId id="2147483768" r:id="rId33"/>
    <p:sldLayoutId id="2147483769" r:id="rId34"/>
    <p:sldLayoutId id="2147483770" r:id="rId35"/>
    <p:sldLayoutId id="2147483771" r:id="rId36"/>
    <p:sldLayoutId id="2147483772" r:id="rId37"/>
    <p:sldLayoutId id="2147483773" r:id="rId38"/>
    <p:sldLayoutId id="2147483774" r:id="rId39"/>
    <p:sldLayoutId id="2147483775" r:id="rId40"/>
    <p:sldLayoutId id="2147483776" r:id="rId41"/>
    <p:sldLayoutId id="2147483777" r:id="rId42"/>
    <p:sldLayoutId id="2147483778" r:id="rId43"/>
    <p:sldLayoutId id="2147483779" r:id="rId44"/>
    <p:sldLayoutId id="2147483780" r:id="rId45"/>
    <p:sldLayoutId id="2147483781" r:id="rId46"/>
    <p:sldLayoutId id="2147483782" r:id="rId47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0">
          <a:solidFill>
            <a:schemeClr val="tx1"/>
          </a:solidFill>
          <a:latin typeface="Roboto Slab Regular"/>
          <a:ea typeface="+mj-ea"/>
          <a:cs typeface="Roboto Slab Regular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9900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0"/>
        </a:spcBef>
        <a:spcAft>
          <a:spcPct val="50000"/>
        </a:spcAft>
        <a:buClrTx/>
        <a:buSzPct val="90000"/>
        <a:buFont typeface="Wingdings" charset="2"/>
        <a:buChar char="§"/>
        <a:defRPr sz="2400" b="0" i="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452438" indent="-184150" algn="l" rtl="0" eaLnBrk="1" fontAlgn="base" hangingPunct="1">
        <a:spcBef>
          <a:spcPct val="0"/>
        </a:spcBef>
        <a:spcAft>
          <a:spcPct val="50000"/>
        </a:spcAft>
        <a:buClrTx/>
        <a:buSzPct val="90000"/>
        <a:buFont typeface="Wingdings" charset="2"/>
        <a:buChar char="§"/>
        <a:defRPr sz="2000">
          <a:solidFill>
            <a:schemeClr val="tx1"/>
          </a:solidFill>
          <a:latin typeface="Source Sans Pro"/>
          <a:cs typeface="Source Sans Pro"/>
        </a:defRPr>
      </a:lvl2pPr>
      <a:lvl3pPr marL="623888" indent="-171450" algn="l" rtl="0" eaLnBrk="1" fontAlgn="base" hangingPunct="1">
        <a:spcBef>
          <a:spcPct val="0"/>
        </a:spcBef>
        <a:spcAft>
          <a:spcPct val="50000"/>
        </a:spcAft>
        <a:buClrTx/>
        <a:buSzPct val="90000"/>
        <a:buFont typeface="Wingdings" charset="2"/>
        <a:buChar char="§"/>
        <a:defRPr sz="1600">
          <a:solidFill>
            <a:schemeClr val="tx1"/>
          </a:solidFill>
          <a:latin typeface="Source Sans Pro"/>
          <a:cs typeface="Source Sans Pro"/>
        </a:defRPr>
      </a:lvl3pPr>
      <a:lvl4pPr marL="1435100" indent="-292100" algn="l" rtl="0" eaLnBrk="1" fontAlgn="base" hangingPunct="1">
        <a:spcBef>
          <a:spcPct val="20000"/>
        </a:spcBef>
        <a:spcAft>
          <a:spcPct val="50000"/>
        </a:spcAft>
        <a:buSzPct val="90000"/>
        <a:defRPr sz="1400">
          <a:solidFill>
            <a:schemeClr val="tx1"/>
          </a:solidFill>
          <a:latin typeface="+mn-lt"/>
        </a:defRPr>
      </a:lvl4pPr>
      <a:lvl5pPr marL="2387600" indent="-292100" algn="l" rtl="0" eaLnBrk="1" fontAlgn="base" hangingPunct="1">
        <a:spcBef>
          <a:spcPct val="20000"/>
        </a:spcBef>
        <a:spcAft>
          <a:spcPct val="0"/>
        </a:spcAft>
        <a:buSzPct val="35000"/>
        <a:defRPr sz="1400">
          <a:solidFill>
            <a:schemeClr val="tx1"/>
          </a:solidFill>
          <a:latin typeface="+mn-lt"/>
        </a:defRPr>
      </a:lvl5pPr>
      <a:lvl6pPr marL="2844800" indent="-292100" algn="l" rtl="0" eaLnBrk="1" fontAlgn="base" hangingPunct="1">
        <a:spcBef>
          <a:spcPct val="20000"/>
        </a:spcBef>
        <a:spcAft>
          <a:spcPct val="0"/>
        </a:spcAft>
        <a:buSzPct val="35000"/>
        <a:defRPr sz="1400">
          <a:solidFill>
            <a:schemeClr val="tx1"/>
          </a:solidFill>
          <a:latin typeface="+mn-lt"/>
        </a:defRPr>
      </a:lvl6pPr>
      <a:lvl7pPr marL="3302000" indent="-292100" algn="l" rtl="0" eaLnBrk="1" fontAlgn="base" hangingPunct="1">
        <a:spcBef>
          <a:spcPct val="20000"/>
        </a:spcBef>
        <a:spcAft>
          <a:spcPct val="0"/>
        </a:spcAft>
        <a:buSzPct val="35000"/>
        <a:defRPr sz="1400">
          <a:solidFill>
            <a:schemeClr val="tx1"/>
          </a:solidFill>
          <a:latin typeface="+mn-lt"/>
        </a:defRPr>
      </a:lvl7pPr>
      <a:lvl8pPr marL="3759200" indent="-292100" algn="l" rtl="0" eaLnBrk="1" fontAlgn="base" hangingPunct="1">
        <a:spcBef>
          <a:spcPct val="20000"/>
        </a:spcBef>
        <a:spcAft>
          <a:spcPct val="0"/>
        </a:spcAft>
        <a:buSzPct val="35000"/>
        <a:defRPr sz="1400">
          <a:solidFill>
            <a:schemeClr val="tx1"/>
          </a:solidFill>
          <a:latin typeface="+mn-lt"/>
        </a:defRPr>
      </a:lvl8pPr>
      <a:lvl9pPr marL="4216400" indent="-292100" algn="l" rtl="0" eaLnBrk="1" fontAlgn="base" hangingPunct="1">
        <a:spcBef>
          <a:spcPct val="20000"/>
        </a:spcBef>
        <a:spcAft>
          <a:spcPct val="0"/>
        </a:spcAft>
        <a:buSzPct val="35000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4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4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ctrTitle"/>
          </p:nvPr>
        </p:nvSpPr>
        <p:spPr>
          <a:xfrm>
            <a:off x="-66368" y="2421607"/>
            <a:ext cx="8878581" cy="23083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de-DE" sz="2000" dirty="0"/>
              <a:t>碳中和建筑</a:t>
            </a:r>
            <a:r>
              <a:rPr lang="en-US" sz="2000" dirty="0"/>
              <a:t>--</a:t>
            </a:r>
            <a:r>
              <a:rPr lang="zh-CN" altLang="de-DE" sz="2000" dirty="0"/>
              <a:t>建筑运行监控与优化的重要意义和基本要求 </a:t>
            </a:r>
            <a:r>
              <a:rPr lang="de-DE" sz="2000" dirty="0"/>
              <a:t>(</a:t>
            </a:r>
            <a:r>
              <a:rPr lang="zh-CN" altLang="de-DE" sz="2000" dirty="0"/>
              <a:t>德国视角）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1600" dirty="0"/>
              <a:t>Klimaneutrale Gebäude – Bedeutung und Anforderung an Monitoring und Optimierung in der Betriebsführung von Gebäuden (Deutsche Perspektive)</a:t>
            </a:r>
          </a:p>
        </p:txBody>
      </p:sp>
      <p:sp>
        <p:nvSpPr>
          <p:cNvPr id="16" name="Untertitel 15"/>
          <p:cNvSpPr>
            <a:spLocks noGrp="1"/>
          </p:cNvSpPr>
          <p:nvPr>
            <p:ph type="subTitle" idx="1"/>
          </p:nvPr>
        </p:nvSpPr>
        <p:spPr>
          <a:xfrm>
            <a:off x="2997200" y="1370576"/>
            <a:ext cx="5815013" cy="1050925"/>
          </a:xfrm>
        </p:spPr>
        <p:txBody>
          <a:bodyPr/>
          <a:lstStyle/>
          <a:p>
            <a:r>
              <a:rPr lang="de-DE" dirty="0"/>
              <a:t>石</a:t>
            </a:r>
            <a:r>
              <a:rPr lang="zh-CN" altLang="de-DE" dirty="0"/>
              <a:t>特凡 </a:t>
            </a:r>
            <a:r>
              <a:rPr lang="de-DE" dirty="0"/>
              <a:t>Stefan </a:t>
            </a:r>
            <a:r>
              <a:rPr lang="de-DE" dirty="0" smtClean="0"/>
              <a:t>Schirmer</a:t>
            </a:r>
            <a:r>
              <a:rPr lang="zh-CN" altLang="de-DE" dirty="0" smtClean="0"/>
              <a:t>，章晖 </a:t>
            </a:r>
            <a:r>
              <a:rPr lang="de-DE" dirty="0" smtClean="0"/>
              <a:t>Hui </a:t>
            </a:r>
            <a:r>
              <a:rPr lang="de-DE" dirty="0"/>
              <a:t>Zhang, 22.09.2022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技术监测 </a:t>
            </a:r>
            <a:r>
              <a:rPr lang="de-DE" dirty="0" smtClean="0"/>
              <a:t>(</a:t>
            </a:r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4" y="628650"/>
            <a:ext cx="7583004" cy="4057453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291255" y="4657445"/>
            <a:ext cx="28135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900" b="0" dirty="0" smtClean="0">
                <a:latin typeface="+mn-lt"/>
              </a:rPr>
              <a:t>Quelle: Technisches Monitoring, BMI / AMEV, 2020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77132" y="1410094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目标值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33483" y="153320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技术监测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57756" y="225486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预运行参数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321773" y="228415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操作人员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97952" y="243655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设定值调整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92688" y="244532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参数调整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37418" y="305170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设定值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872622" y="310187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楼宇自动化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53270" y="2483266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维护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890315" y="310187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技术设备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290643" y="306354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用户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80021" y="3593917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设备技术控制回路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99672" y="3982683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操作控制回路</a:t>
            </a:r>
            <a:endParaRPr lang="de-DE" sz="1000" b="0" dirty="0" err="1" smtClean="0"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934839" y="4455961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000" b="0" dirty="0" smtClean="0">
                <a:latin typeface="+mn-lt"/>
              </a:rPr>
              <a:t>性能控制回路</a:t>
            </a:r>
            <a:endParaRPr lang="de-DE" sz="1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007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Technisches Monitoring (</a:t>
            </a:r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4" y="628650"/>
            <a:ext cx="7583004" cy="4057453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291255" y="4657445"/>
            <a:ext cx="28135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900" b="0" dirty="0" smtClean="0">
                <a:latin typeface="+mn-lt"/>
              </a:rPr>
              <a:t>Quelle: Technisches Monitoring, BMI / AMEV, 2020</a:t>
            </a:r>
          </a:p>
        </p:txBody>
      </p:sp>
    </p:spTree>
    <p:extLst>
      <p:ext uri="{BB962C8B-B14F-4D97-AF65-F5344CB8AC3E}">
        <p14:creationId xmlns:p14="http://schemas.microsoft.com/office/powerpoint/2010/main" val="3766784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cap="none" dirty="0" err="1" smtClean="0"/>
              <a:t>EMon</a:t>
            </a:r>
            <a:r>
              <a:rPr lang="de-DE" cap="none" dirty="0" smtClean="0"/>
              <a:t> </a:t>
            </a:r>
            <a:r>
              <a:rPr lang="zh-CN" altLang="de-DE" cap="none" dirty="0" smtClean="0"/>
              <a:t>的组成部分</a:t>
            </a:r>
            <a:endParaRPr lang="de-DE" cap="non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l="27304" t="6637" r="2985" b="14753"/>
          <a:stretch/>
        </p:blipFill>
        <p:spPr>
          <a:xfrm>
            <a:off x="996902" y="897935"/>
            <a:ext cx="6655183" cy="319280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4358869" y="2193185"/>
            <a:ext cx="2426942" cy="66689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zh-CN" altLang="de-DE" sz="1600" dirty="0"/>
              <a:t>媒介（油、气、水等</a:t>
            </a:r>
            <a:r>
              <a:rPr lang="zh-CN" altLang="de-DE" sz="1600" dirty="0" smtClean="0"/>
              <a:t>）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342911" y="1072296"/>
            <a:ext cx="20806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zh-CN" altLang="de-DE" dirty="0"/>
              <a:t>能源监</a:t>
            </a:r>
            <a:r>
              <a:rPr lang="zh-CN" altLang="de-DE" dirty="0" smtClean="0"/>
              <a:t>测                                    （</a:t>
            </a:r>
            <a:r>
              <a:rPr lang="de-DE" altLang="zh-CN" dirty="0" err="1" smtClean="0"/>
              <a:t>EMon</a:t>
            </a:r>
            <a:r>
              <a:rPr lang="zh-CN" altLang="de-DE" dirty="0"/>
              <a:t>）</a:t>
            </a:r>
            <a:endParaRPr lang="de-DE" dirty="0" err="1"/>
          </a:p>
        </p:txBody>
      </p:sp>
      <p:sp>
        <p:nvSpPr>
          <p:cNvPr id="7" name="Textfeld 6"/>
          <p:cNvSpPr txBox="1"/>
          <p:nvPr/>
        </p:nvSpPr>
        <p:spPr>
          <a:xfrm>
            <a:off x="2768426" y="2372742"/>
            <a:ext cx="99318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de-DE" sz="1600" dirty="0" smtClean="0">
                <a:latin typeface="+mn-lt"/>
              </a:rPr>
              <a:t>能源</a:t>
            </a:r>
            <a:endParaRPr lang="de-DE" sz="1600" dirty="0" err="1" smtClean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53824" y="3519994"/>
            <a:ext cx="93940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zh-CN" altLang="de-DE" dirty="0"/>
              <a:t>能</a:t>
            </a:r>
            <a:r>
              <a:rPr lang="zh-CN" altLang="de-DE" dirty="0" smtClean="0"/>
              <a:t>耗    </a:t>
            </a:r>
            <a:endParaRPr lang="de-DE" dirty="0" err="1"/>
          </a:p>
        </p:txBody>
      </p:sp>
      <p:sp>
        <p:nvSpPr>
          <p:cNvPr id="9" name="Textfeld 8"/>
          <p:cNvSpPr txBox="1"/>
          <p:nvPr/>
        </p:nvSpPr>
        <p:spPr>
          <a:xfrm>
            <a:off x="3131039" y="3502445"/>
            <a:ext cx="8096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zh-CN" altLang="de-DE" dirty="0"/>
              <a:t>能效</a:t>
            </a:r>
            <a:endParaRPr lang="de-DE" dirty="0" err="1"/>
          </a:p>
        </p:txBody>
      </p:sp>
      <p:sp>
        <p:nvSpPr>
          <p:cNvPr id="11" name="Textfeld 10"/>
          <p:cNvSpPr txBox="1"/>
          <p:nvPr/>
        </p:nvSpPr>
        <p:spPr>
          <a:xfrm>
            <a:off x="4678527" y="3475645"/>
            <a:ext cx="10033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zh-CN" altLang="de-DE" dirty="0"/>
              <a:t>消耗量</a:t>
            </a:r>
            <a:endParaRPr lang="de-DE" dirty="0" err="1"/>
          </a:p>
        </p:txBody>
      </p:sp>
      <p:sp>
        <p:nvSpPr>
          <p:cNvPr id="12" name="Textfeld 11"/>
          <p:cNvSpPr txBox="1"/>
          <p:nvPr/>
        </p:nvSpPr>
        <p:spPr>
          <a:xfrm>
            <a:off x="6241085" y="3519815"/>
            <a:ext cx="10894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zh-CN" altLang="de-DE" dirty="0"/>
              <a:t>体积流量</a:t>
            </a:r>
            <a:endParaRPr lang="de-DE" dirty="0" err="1"/>
          </a:p>
        </p:txBody>
      </p:sp>
    </p:spTree>
    <p:extLst>
      <p:ext uri="{BB962C8B-B14F-4D97-AF65-F5344CB8AC3E}">
        <p14:creationId xmlns:p14="http://schemas.microsoft.com/office/powerpoint/2010/main" val="4135138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Bestandteile des </a:t>
            </a:r>
            <a:r>
              <a:rPr lang="de-DE" cap="none" dirty="0" err="1" smtClean="0"/>
              <a:t>EMon</a:t>
            </a:r>
            <a:endParaRPr lang="de-DE" cap="non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l="27304" t="6637" r="2985" b="14753"/>
          <a:stretch/>
        </p:blipFill>
        <p:spPr>
          <a:xfrm>
            <a:off x="996902" y="897935"/>
            <a:ext cx="6655183" cy="319280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4358869" y="2193185"/>
            <a:ext cx="2426942" cy="66689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Medien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(Öl, Gas,</a:t>
            </a: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Wasser etc.)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0394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第一步：分析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20671" y="800107"/>
            <a:ext cx="83980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de-DE" sz="1600" b="0" dirty="0">
                <a:latin typeface="TimesNewRomanPSMT"/>
              </a:rPr>
              <a:t>以下是常见的</a:t>
            </a:r>
            <a:r>
              <a:rPr lang="zh-CN" altLang="de-DE" sz="1600" b="0" dirty="0" smtClean="0">
                <a:latin typeface="TimesNewRomanPSMT"/>
              </a:rPr>
              <a:t>评估形式：</a:t>
            </a:r>
            <a:endParaRPr lang="de-DE" altLang="zh-CN" sz="1600" b="0" dirty="0" smtClean="0">
              <a:latin typeface="TimesNewRomanPSMT"/>
            </a:endParaRPr>
          </a:p>
          <a:p>
            <a:pPr algn="l"/>
            <a:endParaRPr lang="de-DE" altLang="zh-CN" sz="1600" b="0" dirty="0" smtClean="0">
              <a:latin typeface="TimesNewRomanPSMT"/>
            </a:endParaRPr>
          </a:p>
          <a:p>
            <a:pPr algn="l"/>
            <a:r>
              <a:rPr lang="zh-CN" altLang="de-DE" sz="1600" dirty="0" smtClean="0"/>
              <a:t>房产分析</a:t>
            </a:r>
            <a:endParaRPr lang="de-DE" altLang="zh-CN" sz="1600" dirty="0" smtClean="0"/>
          </a:p>
          <a:p>
            <a:pPr algn="l"/>
            <a:r>
              <a:rPr lang="zh-CN" altLang="de-DE" sz="1600" b="0" dirty="0"/>
              <a:t>例如，可以根据其供热能源、热水、电力和燃气消耗量</a:t>
            </a:r>
            <a:r>
              <a:rPr lang="zh-CN" altLang="de-DE" sz="1600" b="0" dirty="0" smtClean="0"/>
              <a:t>对房产进行</a:t>
            </a:r>
            <a:r>
              <a:rPr lang="zh-CN" altLang="de-DE" sz="1600" b="0" dirty="0"/>
              <a:t>比较</a:t>
            </a:r>
            <a:r>
              <a:rPr lang="zh-CN" altLang="de-DE" sz="1600" b="0" dirty="0" smtClean="0"/>
              <a:t>。</a:t>
            </a:r>
            <a:endParaRPr lang="de-DE" altLang="zh-CN" sz="1600" b="0" dirty="0" smtClean="0"/>
          </a:p>
          <a:p>
            <a:pPr algn="l"/>
            <a:endParaRPr lang="de-DE" altLang="zh-CN" sz="1600" b="0" dirty="0" smtClean="0"/>
          </a:p>
          <a:p>
            <a:pPr algn="l"/>
            <a:r>
              <a:rPr lang="zh-CN" altLang="de-DE" sz="1600" dirty="0" smtClean="0"/>
              <a:t>用户分析</a:t>
            </a:r>
            <a:endParaRPr lang="de-DE" altLang="zh-CN" sz="1600" dirty="0" smtClean="0"/>
          </a:p>
          <a:p>
            <a:pPr algn="l"/>
            <a:r>
              <a:rPr lang="zh-CN" altLang="de-DE" sz="1600" b="0" dirty="0"/>
              <a:t>一处房产的各个</a:t>
            </a:r>
            <a:r>
              <a:rPr lang="zh-CN" altLang="de-DE" sz="1600" b="0" dirty="0" smtClean="0"/>
              <a:t>用户可根据</a:t>
            </a:r>
            <a:r>
              <a:rPr lang="zh-CN" altLang="de-DE" sz="1600" b="0" dirty="0"/>
              <a:t>其供热能源和热水消耗量进行比较</a:t>
            </a:r>
            <a:r>
              <a:rPr lang="zh-CN" altLang="de-DE" sz="1600" b="0" dirty="0" smtClean="0"/>
              <a:t>。</a:t>
            </a:r>
            <a:endParaRPr lang="de-DE" altLang="zh-CN" sz="1600" b="0" dirty="0" smtClean="0"/>
          </a:p>
          <a:p>
            <a:pPr algn="l"/>
            <a:endParaRPr lang="de-DE" altLang="zh-CN" sz="1600" b="0" dirty="0" smtClean="0"/>
          </a:p>
          <a:p>
            <a:pPr algn="l"/>
            <a:r>
              <a:rPr lang="de-DE" sz="2000" dirty="0">
                <a:latin typeface="+mn-lt"/>
              </a:rPr>
              <a:t>Auswertung</a:t>
            </a:r>
            <a:r>
              <a:rPr lang="de-DE" sz="2000" dirty="0" smtClean="0">
                <a:latin typeface="+mn-lt"/>
              </a:rPr>
              <a:t>: </a:t>
            </a:r>
            <a:r>
              <a:rPr lang="zh-CN" altLang="de-DE" sz="1600" dirty="0" smtClean="0"/>
              <a:t>时间序列</a:t>
            </a:r>
            <a:r>
              <a:rPr lang="zh-CN" altLang="de-DE" sz="1600" dirty="0"/>
              <a:t>的</a:t>
            </a:r>
            <a:r>
              <a:rPr lang="zh-CN" altLang="de-DE" sz="1600" dirty="0" smtClean="0"/>
              <a:t>分析</a:t>
            </a:r>
            <a:endParaRPr lang="de-DE" sz="1600" dirty="0"/>
          </a:p>
          <a:p>
            <a:pPr algn="l"/>
            <a:r>
              <a:rPr lang="zh-CN" altLang="de-DE" sz="1600" b="0" dirty="0" smtClean="0"/>
              <a:t>现代化措施和</a:t>
            </a:r>
            <a:r>
              <a:rPr lang="zh-CN" altLang="de-DE" sz="1600" b="0" dirty="0"/>
              <a:t>翻新措施的有效性可以通过建筑层面的消费参数的</a:t>
            </a:r>
            <a:r>
              <a:rPr lang="zh-CN" altLang="de-DE" sz="1600" b="0" dirty="0" smtClean="0"/>
              <a:t>多年结果呈现</a:t>
            </a:r>
            <a:r>
              <a:rPr lang="zh-CN" altLang="de-DE" sz="1600" b="0" dirty="0"/>
              <a:t>来验证</a:t>
            </a:r>
            <a:r>
              <a:rPr lang="zh-CN" altLang="de-DE" sz="1600" b="0" dirty="0" smtClean="0"/>
              <a:t>。</a:t>
            </a:r>
            <a:endParaRPr lang="de-DE" altLang="zh-CN" sz="1600" b="0" dirty="0" smtClean="0"/>
          </a:p>
          <a:p>
            <a:pPr algn="l"/>
            <a:endParaRPr lang="de-DE" sz="1600" b="0" dirty="0" smtClean="0"/>
          </a:p>
          <a:p>
            <a:pPr algn="l"/>
            <a:r>
              <a:rPr lang="zh-CN" altLang="de-DE" sz="1600" dirty="0"/>
              <a:t>用户变更情况下的消费份额预测 </a:t>
            </a:r>
            <a:r>
              <a:rPr lang="zh-CN" altLang="de-DE" sz="1600" dirty="0" smtClean="0"/>
              <a:t>关键参数的形成</a:t>
            </a:r>
            <a:endParaRPr lang="de-DE" altLang="zh-CN" sz="1600" dirty="0" smtClean="0"/>
          </a:p>
          <a:p>
            <a:pPr algn="l"/>
            <a:r>
              <a:rPr lang="zh-CN" altLang="de-DE" sz="1600" b="0" dirty="0" smtClean="0"/>
              <a:t>根据 </a:t>
            </a:r>
            <a:r>
              <a:rPr lang="de-DE" sz="1600" b="0" dirty="0"/>
              <a:t>DIN EN ISO 50001 </a:t>
            </a:r>
            <a:r>
              <a:rPr lang="zh-CN" altLang="de-DE" sz="1600" b="0" dirty="0"/>
              <a:t>实施能源管理可以支持这一点。</a:t>
            </a:r>
            <a:endParaRPr lang="de-DE" sz="1600" dirty="0"/>
          </a:p>
        </p:txBody>
      </p:sp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056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Zuerst: Analyse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20671" y="800107"/>
            <a:ext cx="839804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600" b="0" dirty="0">
                <a:latin typeface="TimesNewRomanPSMT"/>
              </a:rPr>
              <a:t>Folgende Auswertungsformen sind üblich</a:t>
            </a:r>
            <a:r>
              <a:rPr lang="de-DE" sz="1600" b="0" dirty="0" smtClean="0">
                <a:latin typeface="TimesNewRomanPSMT"/>
              </a:rPr>
              <a:t>:</a:t>
            </a:r>
          </a:p>
          <a:p>
            <a:pPr algn="l"/>
            <a:r>
              <a:rPr lang="de-DE" sz="1600" dirty="0"/>
              <a:t>Liegenschaftsanalyse</a:t>
            </a:r>
          </a:p>
          <a:p>
            <a:pPr algn="l"/>
            <a:r>
              <a:rPr lang="de-DE" sz="1600" b="0" dirty="0"/>
              <a:t>Liegenschaften können z.B. auf Basis ihrer Heizenergie-</a:t>
            </a:r>
            <a:r>
              <a:rPr lang="de-DE" sz="1600" b="0" dirty="0" smtClean="0"/>
              <a:t>, Warmwasser-</a:t>
            </a:r>
            <a:r>
              <a:rPr lang="de-DE" sz="1600" b="0" dirty="0"/>
              <a:t>, Strom- und Gasverbräuche</a:t>
            </a:r>
          </a:p>
          <a:p>
            <a:pPr algn="l"/>
            <a:r>
              <a:rPr lang="de-DE" sz="1600" b="0" dirty="0"/>
              <a:t>gegenübergestellt werden</a:t>
            </a:r>
            <a:r>
              <a:rPr lang="de-DE" sz="1600" b="0" dirty="0" smtClean="0"/>
              <a:t>.</a:t>
            </a:r>
          </a:p>
          <a:p>
            <a:pPr algn="l"/>
            <a:r>
              <a:rPr lang="de-DE" sz="1600" dirty="0"/>
              <a:t>Nutzeranalyse</a:t>
            </a:r>
          </a:p>
          <a:p>
            <a:pPr algn="l"/>
            <a:r>
              <a:rPr lang="de-DE" sz="1600" b="0" dirty="0"/>
              <a:t>Die einzelnen Nutzer einer Liegenschaft </a:t>
            </a:r>
            <a:r>
              <a:rPr lang="de-DE" sz="1600" b="0" dirty="0" smtClean="0"/>
              <a:t>werden auf </a:t>
            </a:r>
            <a:r>
              <a:rPr lang="de-DE" sz="1600" b="0" dirty="0"/>
              <a:t>Basis ihrer Heizenergie- und </a:t>
            </a:r>
            <a:r>
              <a:rPr lang="de-DE" sz="1600" b="0" dirty="0" smtClean="0"/>
              <a:t>Warmwasserverbräuche gegenübergestellt.</a:t>
            </a:r>
          </a:p>
          <a:p>
            <a:pPr algn="l"/>
            <a:endParaRPr lang="de-DE" sz="1600" b="0" dirty="0" smtClean="0"/>
          </a:p>
          <a:p>
            <a:pPr algn="l"/>
            <a:r>
              <a:rPr lang="de-DE" dirty="0" smtClean="0"/>
              <a:t>Auswertung: </a:t>
            </a:r>
            <a:r>
              <a:rPr lang="de-DE" sz="1600" dirty="0" smtClean="0"/>
              <a:t>Analyse </a:t>
            </a:r>
            <a:r>
              <a:rPr lang="de-DE" sz="1600" dirty="0"/>
              <a:t>von Zeitreihen</a:t>
            </a:r>
          </a:p>
          <a:p>
            <a:pPr algn="l"/>
            <a:r>
              <a:rPr lang="de-DE" sz="1600" b="0" dirty="0"/>
              <a:t>Durch eine Mehrjahresdarstellung von </a:t>
            </a:r>
            <a:r>
              <a:rPr lang="de-DE" sz="1600" b="0" dirty="0" smtClean="0"/>
              <a:t>Verbrauchskennwerten auf </a:t>
            </a:r>
            <a:r>
              <a:rPr lang="de-DE" sz="1600" b="0" dirty="0"/>
              <a:t>Gebäudeebene kann </a:t>
            </a:r>
            <a:r>
              <a:rPr lang="de-DE" sz="1600" b="0" dirty="0" smtClean="0"/>
              <a:t>die Wirksamkeit </a:t>
            </a:r>
            <a:r>
              <a:rPr lang="de-DE" sz="1600" b="0" dirty="0"/>
              <a:t>von Modernisierungs- und </a:t>
            </a:r>
            <a:r>
              <a:rPr lang="de-DE" sz="1600" b="0" dirty="0" smtClean="0"/>
              <a:t>Sanierungsmaßnahmen überprüft </a:t>
            </a:r>
            <a:r>
              <a:rPr lang="de-DE" sz="1600" b="0" dirty="0"/>
              <a:t>werden</a:t>
            </a:r>
            <a:r>
              <a:rPr lang="de-DE" sz="1600" b="0" dirty="0" smtClean="0"/>
              <a:t>.</a:t>
            </a:r>
          </a:p>
          <a:p>
            <a:pPr algn="l"/>
            <a:r>
              <a:rPr lang="de-DE" sz="1600" dirty="0"/>
              <a:t>Prognose von Verbrauchsanteilen bei </a:t>
            </a:r>
            <a:r>
              <a:rPr lang="de-DE" sz="1600" dirty="0" smtClean="0"/>
              <a:t>Nutzerwechsel</a:t>
            </a:r>
          </a:p>
          <a:p>
            <a:pPr algn="l"/>
            <a:r>
              <a:rPr lang="de-DE" sz="1600" dirty="0"/>
              <a:t>Kennzahlbildung</a:t>
            </a:r>
          </a:p>
          <a:p>
            <a:pPr algn="l"/>
            <a:r>
              <a:rPr lang="de-DE" sz="1600" b="0" dirty="0"/>
              <a:t>Dies kann die Durchführung eines </a:t>
            </a:r>
            <a:r>
              <a:rPr lang="de-DE" sz="1600" b="0" dirty="0" smtClean="0"/>
              <a:t>Energiemanagements nach </a:t>
            </a:r>
            <a:r>
              <a:rPr lang="de-DE" sz="1600" b="0" dirty="0"/>
              <a:t>DIN EN ISO 50001 unterstützen.</a:t>
            </a:r>
            <a:endParaRPr lang="de-DE" sz="1600" dirty="0"/>
          </a:p>
        </p:txBody>
      </p:sp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9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b="16124"/>
          <a:stretch/>
        </p:blipFill>
        <p:spPr>
          <a:xfrm>
            <a:off x="169281" y="575044"/>
            <a:ext cx="8974719" cy="3978568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/>
              <a:t>建筑物内的能量</a:t>
            </a:r>
            <a:r>
              <a:rPr lang="zh-CN" altLang="de-DE" dirty="0" smtClean="0"/>
              <a:t>流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112543" y="4784444"/>
            <a:ext cx="22749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900" b="0" dirty="0" smtClean="0">
                <a:latin typeface="+mn-lt"/>
              </a:rPr>
              <a:t>Quelle: </a:t>
            </a:r>
            <a:r>
              <a:rPr lang="de-DE" sz="900" b="0" dirty="0" err="1" smtClean="0">
                <a:latin typeface="+mn-lt"/>
              </a:rPr>
              <a:t>EnOB</a:t>
            </a:r>
            <a:r>
              <a:rPr lang="de-DE" sz="900" b="0" dirty="0" smtClean="0">
                <a:latin typeface="+mn-lt"/>
              </a:rPr>
              <a:t> Leitfaden Monitoring, 2006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44239" y="1497030"/>
            <a:ext cx="813085" cy="184666"/>
          </a:xfrm>
          <a:prstGeom prst="rect">
            <a:avLst/>
          </a:prstGeom>
          <a:solidFill>
            <a:schemeClr val="bg1"/>
          </a:solidFill>
        </p:spPr>
        <p:txBody>
          <a:bodyPr wrap="square" tIns="0" rIns="0" bIns="0" rtlCol="0">
            <a:spAutoFit/>
          </a:bodyPr>
          <a:lstStyle/>
          <a:p>
            <a:pPr algn="l"/>
            <a:r>
              <a:rPr lang="zh-CN" altLang="de-DE" sz="1200" b="0" dirty="0">
                <a:latin typeface="+mn-lt"/>
              </a:rPr>
              <a:t>终端能源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864226" y="1495578"/>
            <a:ext cx="815180" cy="184666"/>
          </a:xfrm>
          <a:prstGeom prst="rect">
            <a:avLst/>
          </a:prstGeom>
          <a:solidFill>
            <a:schemeClr val="bg1"/>
          </a:solidFill>
        </p:spPr>
        <p:txBody>
          <a:bodyPr wrap="square" tIns="0" rIns="0" bIns="0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有用能源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9487" y="2026135"/>
            <a:ext cx="1005465" cy="1015663"/>
          </a:xfrm>
          <a:prstGeom prst="rect">
            <a:avLst/>
          </a:prstGeom>
          <a:solidFill>
            <a:srgbClr val="B2B2B2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燃料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热量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冷量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电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>
                <a:latin typeface="+mn-lt"/>
              </a:rPr>
              <a:t>太阳辐射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319594" y="2094586"/>
            <a:ext cx="574712" cy="646331"/>
          </a:xfrm>
          <a:prstGeom prst="rect">
            <a:avLst/>
          </a:prstGeom>
          <a:solidFill>
            <a:srgbClr val="B2B2B2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热量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冷量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电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107494" y="112575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设备用能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02069" y="112415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设备用能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482114" y="112881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设备用能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676689" y="112415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>
                <a:latin typeface="+mn-lt"/>
              </a:rPr>
              <a:t>设备用能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513855" y="311722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损失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730741" y="297232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损失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917825" y="284022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损失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 rot="16200000">
            <a:off x="1302522" y="2420547"/>
            <a:ext cx="1581595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de-DE" sz="1200" b="0" dirty="0" smtClean="0">
                <a:latin typeface="+mn-lt"/>
              </a:rPr>
              <a:t>生产</a:t>
            </a:r>
            <a:endParaRPr lang="de-DE" sz="1200" b="0" dirty="0" smtClean="0"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 rot="16200000">
            <a:off x="2523795" y="2308076"/>
            <a:ext cx="1470235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de-DE" sz="1200" b="0" dirty="0" smtClean="0">
                <a:latin typeface="+mn-lt"/>
              </a:rPr>
              <a:t>储存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3807141" y="2217873"/>
            <a:ext cx="1231899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de-DE" sz="1200" b="0" dirty="0" smtClean="0">
                <a:latin typeface="+mn-lt"/>
              </a:rPr>
              <a:t>分配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5070447" y="2132052"/>
            <a:ext cx="1060255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de-DE" sz="1200" b="0" dirty="0" smtClean="0">
                <a:latin typeface="+mn-lt"/>
              </a:rPr>
              <a:t>交付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318726" y="3614816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400" dirty="0" smtClean="0">
                <a:latin typeface="+mn-lt"/>
              </a:rPr>
              <a:t>测量数据的可用性下降</a:t>
            </a:r>
            <a:endParaRPr lang="de-DE" sz="1400" dirty="0" err="1" smtClean="0"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917698" y="4084401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400" dirty="0">
                <a:latin typeface="+mn-lt"/>
              </a:rPr>
              <a:t>需求计算</a:t>
            </a:r>
            <a:r>
              <a:rPr lang="zh-CN" altLang="de-DE" sz="1400" dirty="0" smtClean="0">
                <a:latin typeface="+mn-lt"/>
              </a:rPr>
              <a:t>的准确性上升</a:t>
            </a:r>
            <a:endParaRPr lang="de-DE" sz="1400" dirty="0" err="1" smtClean="0"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946048" y="1755278"/>
            <a:ext cx="817918" cy="900246"/>
          </a:xfrm>
          <a:prstGeom prst="rect">
            <a:avLst/>
          </a:prstGeom>
          <a:solidFill>
            <a:srgbClr val="B2B2B2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de-DE" sz="1050" b="0" dirty="0" smtClean="0">
                <a:latin typeface="+mn-lt"/>
              </a:rPr>
              <a:t>热量</a:t>
            </a:r>
            <a:endParaRPr lang="de-DE" altLang="zh-CN" sz="1050" b="0" dirty="0" smtClean="0">
              <a:latin typeface="+mn-lt"/>
            </a:endParaRPr>
          </a:p>
          <a:p>
            <a:pPr algn="l"/>
            <a:r>
              <a:rPr lang="zh-CN" altLang="de-DE" sz="1050" b="0" dirty="0" smtClean="0">
                <a:latin typeface="+mn-lt"/>
              </a:rPr>
              <a:t>冷量</a:t>
            </a:r>
            <a:endParaRPr lang="de-DE" altLang="zh-CN" sz="1050" b="0" dirty="0" smtClean="0">
              <a:latin typeface="+mn-lt"/>
            </a:endParaRPr>
          </a:p>
          <a:p>
            <a:pPr algn="l"/>
            <a:r>
              <a:rPr lang="zh-CN" altLang="de-DE" sz="1050" b="0" dirty="0" smtClean="0">
                <a:latin typeface="+mn-lt"/>
              </a:rPr>
              <a:t>光</a:t>
            </a:r>
            <a:endParaRPr lang="de-DE" altLang="zh-CN" sz="1050" b="0" dirty="0" smtClean="0">
              <a:latin typeface="+mn-lt"/>
            </a:endParaRPr>
          </a:p>
          <a:p>
            <a:pPr algn="l"/>
            <a:r>
              <a:rPr lang="zh-CN" altLang="de-DE" sz="1050" b="0" dirty="0" smtClean="0">
                <a:latin typeface="+mn-lt"/>
              </a:rPr>
              <a:t>力</a:t>
            </a:r>
            <a:endParaRPr lang="de-DE" altLang="zh-CN" sz="1050" b="0" dirty="0" smtClean="0">
              <a:latin typeface="+mn-lt"/>
            </a:endParaRPr>
          </a:p>
          <a:p>
            <a:pPr algn="l"/>
            <a:r>
              <a:rPr lang="zh-CN" altLang="de-DE" sz="1050" b="0" dirty="0">
                <a:latin typeface="+mn-lt"/>
              </a:rPr>
              <a:t>信</a:t>
            </a:r>
            <a:r>
              <a:rPr lang="zh-CN" altLang="de-DE" sz="1050" b="0" dirty="0" smtClean="0">
                <a:latin typeface="+mn-lt"/>
              </a:rPr>
              <a:t>息</a:t>
            </a:r>
            <a:endParaRPr lang="de-DE" sz="1050" b="0" dirty="0" err="1" smtClean="0"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73481" y="331879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损失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492344" y="2035838"/>
            <a:ext cx="537305" cy="646331"/>
          </a:xfrm>
          <a:prstGeom prst="rect">
            <a:avLst/>
          </a:prstGeom>
          <a:solidFill>
            <a:srgbClr val="B2B2B2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热量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冷量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电</a:t>
            </a:r>
            <a:endParaRPr lang="de-DE" sz="1200" b="0" dirty="0" err="1" smtClean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658711" y="1910494"/>
            <a:ext cx="548421" cy="646331"/>
          </a:xfrm>
          <a:prstGeom prst="rect">
            <a:avLst/>
          </a:prstGeom>
          <a:solidFill>
            <a:srgbClr val="B2B2B2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de-DE" sz="1200" b="0" dirty="0" smtClean="0">
                <a:latin typeface="+mn-lt"/>
              </a:rPr>
              <a:t>热量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冷量</a:t>
            </a:r>
            <a:endParaRPr lang="de-DE" altLang="zh-CN" sz="1200" b="0" dirty="0" smtClean="0">
              <a:latin typeface="+mn-lt"/>
            </a:endParaRPr>
          </a:p>
          <a:p>
            <a:pPr algn="l"/>
            <a:r>
              <a:rPr lang="zh-CN" altLang="de-DE" sz="1200" b="0" dirty="0" smtClean="0">
                <a:latin typeface="+mn-lt"/>
              </a:rPr>
              <a:t>电</a:t>
            </a:r>
            <a:endParaRPr lang="de-DE" sz="12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412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b="16124"/>
          <a:stretch/>
        </p:blipFill>
        <p:spPr>
          <a:xfrm>
            <a:off x="169281" y="575044"/>
            <a:ext cx="8974719" cy="3978568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Energieflüsse im Gebäude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102288" y="4553612"/>
            <a:ext cx="22749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900" b="0" dirty="0" smtClean="0">
                <a:latin typeface="+mn-lt"/>
              </a:rPr>
              <a:t>Quelle: </a:t>
            </a:r>
            <a:r>
              <a:rPr lang="de-DE" sz="900" b="0" dirty="0" err="1" smtClean="0">
                <a:latin typeface="+mn-lt"/>
              </a:rPr>
              <a:t>EnOB</a:t>
            </a:r>
            <a:r>
              <a:rPr lang="de-DE" sz="900" b="0" dirty="0" smtClean="0">
                <a:latin typeface="+mn-lt"/>
              </a:rPr>
              <a:t> Leitfaden Monitoring, 2006</a:t>
            </a:r>
          </a:p>
        </p:txBody>
      </p:sp>
    </p:spTree>
    <p:extLst>
      <p:ext uri="{BB962C8B-B14F-4D97-AF65-F5344CB8AC3E}">
        <p14:creationId xmlns:p14="http://schemas.microsoft.com/office/powerpoint/2010/main" val="1747530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采集、记录</a:t>
            </a:r>
            <a:r>
              <a:rPr lang="zh-CN" altLang="de-DE" dirty="0"/>
              <a:t>和评估 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1533" y="807593"/>
            <a:ext cx="71932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de-DE" sz="1600" b="0" dirty="0" smtClean="0">
                <a:latin typeface="+mn-lt"/>
              </a:rPr>
              <a:t>采集、记录</a:t>
            </a:r>
            <a:r>
              <a:rPr lang="zh-CN" altLang="de-DE" sz="1600" b="0" dirty="0">
                <a:latin typeface="+mn-lt"/>
              </a:rPr>
              <a:t>和</a:t>
            </a:r>
            <a:r>
              <a:rPr lang="zh-CN" altLang="de-DE" sz="1600" b="0" dirty="0" smtClean="0">
                <a:latin typeface="+mn-lt"/>
              </a:rPr>
              <a:t>评估：能源和</a:t>
            </a:r>
            <a:r>
              <a:rPr lang="zh-CN" altLang="de-DE" sz="1600" b="0" dirty="0">
                <a:latin typeface="+mn-lt"/>
              </a:rPr>
              <a:t>媒介</a:t>
            </a:r>
            <a:r>
              <a:rPr lang="zh-CN" altLang="de-DE" sz="1600" b="0" dirty="0" smtClean="0">
                <a:latin typeface="+mn-lt"/>
              </a:rPr>
              <a:t>的</a:t>
            </a:r>
            <a:r>
              <a:rPr lang="zh-CN" altLang="de-DE" sz="1600" b="0" dirty="0">
                <a:latin typeface="+mn-lt"/>
              </a:rPr>
              <a:t>消耗</a:t>
            </a:r>
            <a:r>
              <a:rPr lang="zh-CN" altLang="de-DE" sz="1600" b="0" dirty="0" smtClean="0">
                <a:latin typeface="+mn-lt"/>
              </a:rPr>
              <a:t>、效率和体积流量。</a:t>
            </a:r>
            <a:endParaRPr lang="zh-CN" altLang="de-DE" sz="1600" b="0" dirty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zh-CN" altLang="de-DE" sz="1600" dirty="0" smtClean="0">
                <a:latin typeface="+mn-lt"/>
              </a:rPr>
              <a:t>测量设备</a:t>
            </a:r>
            <a:r>
              <a:rPr lang="zh-CN" altLang="de-DE" sz="1600" dirty="0">
                <a:latin typeface="+mn-lt"/>
              </a:rPr>
              <a:t>：</a:t>
            </a:r>
            <a:r>
              <a:rPr lang="de-DE" sz="1600" dirty="0" smtClean="0">
                <a:latin typeface="+mn-l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>
                <a:latin typeface="+mn-lt"/>
              </a:rPr>
              <a:t>燃气</a:t>
            </a:r>
            <a:r>
              <a:rPr lang="de-DE" altLang="zh-CN" sz="1600" b="0" dirty="0">
                <a:latin typeface="+mn-lt"/>
              </a:rPr>
              <a:t>/</a:t>
            </a:r>
            <a:r>
              <a:rPr lang="zh-CN" altLang="de-DE" sz="1600" b="0" dirty="0" smtClean="0">
                <a:latin typeface="+mn-lt"/>
              </a:rPr>
              <a:t>油表、</a:t>
            </a:r>
            <a:r>
              <a:rPr lang="zh-CN" altLang="de-DE" sz="1600" b="0" dirty="0">
                <a:latin typeface="+mn-lt"/>
              </a:rPr>
              <a:t>热</a:t>
            </a:r>
            <a:r>
              <a:rPr lang="de-DE" altLang="zh-CN" sz="1600" b="0" dirty="0">
                <a:latin typeface="+mn-lt"/>
              </a:rPr>
              <a:t>/</a:t>
            </a:r>
            <a:r>
              <a:rPr lang="zh-CN" altLang="de-DE" sz="1600" b="0" dirty="0" smtClean="0">
                <a:latin typeface="+mn-lt"/>
              </a:rPr>
              <a:t>冷量表、</a:t>
            </a:r>
            <a:r>
              <a:rPr lang="zh-CN" altLang="de-DE" sz="1600" b="0" dirty="0">
                <a:latin typeface="+mn-lt"/>
              </a:rPr>
              <a:t>电和</a:t>
            </a:r>
            <a:r>
              <a:rPr lang="zh-CN" altLang="de-DE" sz="1600" b="0" dirty="0" smtClean="0">
                <a:latin typeface="+mn-lt"/>
              </a:rPr>
              <a:t>水表 </a:t>
            </a:r>
            <a:r>
              <a:rPr lang="de-DE" sz="1600" b="0" dirty="0" smtClean="0">
                <a:latin typeface="+mn-lt"/>
              </a:rPr>
              <a:t>(L/h)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>
                <a:latin typeface="+mn-lt"/>
              </a:rPr>
              <a:t>能源，如木材、木片、木</a:t>
            </a:r>
            <a:r>
              <a:rPr lang="zh-CN" altLang="de-DE" sz="1600" b="0" dirty="0" smtClean="0">
                <a:latin typeface="+mn-lt"/>
              </a:rPr>
              <a:t>粒 </a:t>
            </a:r>
            <a:r>
              <a:rPr lang="de-DE" sz="1600" b="0" dirty="0" smtClean="0">
                <a:latin typeface="+mn-lt"/>
              </a:rPr>
              <a:t>(</a:t>
            </a:r>
            <a:r>
              <a:rPr lang="de-DE" sz="1600" b="0" dirty="0">
                <a:latin typeface="+mn-lt"/>
              </a:rPr>
              <a:t>m³/h</a:t>
            </a:r>
            <a:r>
              <a:rPr lang="de-DE" sz="1600" b="0" dirty="0" smtClean="0">
                <a:latin typeface="+mn-lt"/>
              </a:rPr>
              <a:t>)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/>
              <a:t>Stromzähler</a:t>
            </a:r>
            <a:endParaRPr lang="de-DE" sz="1600" b="0" dirty="0">
              <a:sym typeface="Wingdings" panose="05000000000000000000" pitchFamily="2" charset="2"/>
            </a:endParaRPr>
          </a:p>
          <a:p>
            <a:pPr algn="l">
              <a:lnSpc>
                <a:spcPct val="150000"/>
              </a:lnSpc>
            </a:pPr>
            <a:endParaRPr lang="de-DE" sz="1600" b="0" dirty="0" smtClean="0">
              <a:latin typeface="+mn-lt"/>
              <a:sym typeface="Wingdings" panose="05000000000000000000" pitchFamily="2" charset="2"/>
            </a:endParaRPr>
          </a:p>
          <a:p>
            <a:pPr algn="l">
              <a:lnSpc>
                <a:spcPct val="150000"/>
              </a:lnSpc>
            </a:pPr>
            <a:r>
              <a:rPr lang="de-DE" sz="1600" b="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zh-CN" altLang="de-DE" sz="1600" b="0" dirty="0">
                <a:latin typeface="+mn-lt"/>
              </a:rPr>
              <a:t>测量数据的收集、传输、处理和分析。</a:t>
            </a:r>
            <a:endParaRPr lang="de-DE" sz="1600" b="0" dirty="0" smtClean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de-DE" sz="1600" b="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600" b="0" dirty="0" err="1">
                <a:latin typeface="+mn-lt"/>
              </a:rPr>
              <a:t>EMon</a:t>
            </a:r>
            <a:r>
              <a:rPr lang="zh-CN" altLang="de-DE" sz="1600" b="0" dirty="0">
                <a:latin typeface="+mn-lt"/>
              </a:rPr>
              <a:t>可以被整合到符合</a:t>
            </a:r>
            <a:r>
              <a:rPr lang="de-DE" sz="1600" b="0" dirty="0">
                <a:latin typeface="+mn-lt"/>
              </a:rPr>
              <a:t>DIN EN ISO 50001</a:t>
            </a:r>
            <a:r>
              <a:rPr lang="zh-CN" altLang="de-DE" sz="1600" b="0" dirty="0">
                <a:latin typeface="+mn-lt"/>
              </a:rPr>
              <a:t>的能源数据管理系统中。</a:t>
            </a:r>
            <a:endParaRPr lang="de-DE" sz="1600" dirty="0">
              <a:latin typeface="+mn-lt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359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Erfassung und Auswertung 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1533" y="807593"/>
            <a:ext cx="71932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dirty="0" smtClean="0">
                <a:latin typeface="+mn-lt"/>
              </a:rPr>
              <a:t>Erfassung </a:t>
            </a:r>
            <a:r>
              <a:rPr lang="de-DE" sz="1600" b="0" dirty="0">
                <a:latin typeface="+mn-lt"/>
              </a:rPr>
              <a:t>und </a:t>
            </a:r>
            <a:r>
              <a:rPr lang="de-DE" sz="1600" b="0" dirty="0" smtClean="0">
                <a:latin typeface="+mn-lt"/>
              </a:rPr>
              <a:t>Auswertung von </a:t>
            </a:r>
            <a:r>
              <a:rPr lang="de-DE" sz="1600" b="0" dirty="0">
                <a:latin typeface="+mn-lt"/>
              </a:rPr>
              <a:t>Energie- und Medienverbräuchen, </a:t>
            </a:r>
            <a:r>
              <a:rPr lang="de-DE" sz="1600" b="0" dirty="0" smtClean="0">
                <a:latin typeface="+mn-lt"/>
              </a:rPr>
              <a:t>                       Leistungen und </a:t>
            </a:r>
            <a:r>
              <a:rPr lang="de-DE" sz="1600" b="0" dirty="0">
                <a:latin typeface="+mn-lt"/>
              </a:rPr>
              <a:t>Volumenströmen. </a:t>
            </a:r>
            <a:endParaRPr lang="de-DE" sz="1600" b="0" dirty="0" smtClean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de-DE" sz="1600" dirty="0" smtClean="0">
                <a:latin typeface="+mn-lt"/>
              </a:rPr>
              <a:t>Messausstattung: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Gas-</a:t>
            </a:r>
            <a:r>
              <a:rPr lang="de-DE" sz="1600" b="0" dirty="0">
                <a:latin typeface="+mn-lt"/>
              </a:rPr>
              <a:t>/Öl-, Wärme-/Kälte-, Strom- und </a:t>
            </a:r>
            <a:r>
              <a:rPr lang="de-DE" sz="1600" b="0" dirty="0" smtClean="0">
                <a:latin typeface="+mn-lt"/>
              </a:rPr>
              <a:t>Wasserzähler (Liter/h)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Energieträger </a:t>
            </a:r>
            <a:r>
              <a:rPr lang="de-DE" sz="1600" b="0" dirty="0">
                <a:latin typeface="+mn-lt"/>
              </a:rPr>
              <a:t>wie Holz, </a:t>
            </a:r>
            <a:r>
              <a:rPr lang="de-DE" sz="1600" b="0" dirty="0" smtClean="0">
                <a:latin typeface="+mn-lt"/>
              </a:rPr>
              <a:t>Hackschnitzel, Holzpellets (</a:t>
            </a:r>
            <a:r>
              <a:rPr lang="de-DE" sz="1600" b="0" dirty="0">
                <a:latin typeface="+mn-lt"/>
              </a:rPr>
              <a:t>m³/h</a:t>
            </a:r>
            <a:r>
              <a:rPr lang="de-DE" sz="1600" b="0" dirty="0" smtClean="0">
                <a:latin typeface="+mn-lt"/>
              </a:rPr>
              <a:t>)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Stromzähler</a:t>
            </a:r>
            <a:endParaRPr lang="de-DE" sz="1600" b="0" dirty="0" smtClean="0">
              <a:latin typeface="+mn-lt"/>
              <a:sym typeface="Wingdings" panose="05000000000000000000" pitchFamily="2" charset="2"/>
            </a:endParaRPr>
          </a:p>
          <a:p>
            <a:pPr algn="l">
              <a:lnSpc>
                <a:spcPct val="150000"/>
              </a:lnSpc>
            </a:pPr>
            <a:r>
              <a:rPr lang="de-DE" sz="1600" b="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600" b="0" dirty="0" smtClean="0">
                <a:latin typeface="+mn-lt"/>
              </a:rPr>
              <a:t>Erhebung</a:t>
            </a:r>
            <a:r>
              <a:rPr lang="de-DE" sz="1600" b="0" dirty="0">
                <a:latin typeface="+mn-lt"/>
              </a:rPr>
              <a:t>, Übermittlung</a:t>
            </a:r>
            <a:r>
              <a:rPr lang="de-DE" sz="1600" b="0" dirty="0" smtClean="0">
                <a:latin typeface="+mn-lt"/>
              </a:rPr>
              <a:t>, Verarbeitung </a:t>
            </a:r>
            <a:r>
              <a:rPr lang="de-DE" sz="1600" b="0" dirty="0">
                <a:latin typeface="+mn-lt"/>
              </a:rPr>
              <a:t>und Analyse von Messdaten. </a:t>
            </a:r>
            <a:endParaRPr lang="de-DE" sz="1600" b="0" dirty="0" smtClean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de-DE" sz="1600" b="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600" b="0" dirty="0" smtClean="0">
                <a:latin typeface="+mn-lt"/>
              </a:rPr>
              <a:t>Das </a:t>
            </a:r>
            <a:r>
              <a:rPr lang="de-DE" sz="1600" b="0" dirty="0" err="1" smtClean="0">
                <a:latin typeface="+mn-lt"/>
              </a:rPr>
              <a:t>EMon</a:t>
            </a:r>
            <a:r>
              <a:rPr lang="de-DE" sz="1600" b="0" dirty="0" smtClean="0">
                <a:latin typeface="+mn-lt"/>
              </a:rPr>
              <a:t> </a:t>
            </a:r>
            <a:r>
              <a:rPr lang="de-DE" sz="1600" b="0" dirty="0">
                <a:latin typeface="+mn-lt"/>
              </a:rPr>
              <a:t>lässt sich in ein </a:t>
            </a:r>
            <a:r>
              <a:rPr lang="de-DE" sz="1600" b="0" dirty="0" smtClean="0">
                <a:latin typeface="+mn-lt"/>
              </a:rPr>
              <a:t>Energiedatenmanagement nach                                         DIN </a:t>
            </a:r>
            <a:r>
              <a:rPr lang="de-DE" sz="1600" b="0" dirty="0">
                <a:latin typeface="+mn-lt"/>
              </a:rPr>
              <a:t>EN ISO 50001 integrieren.</a:t>
            </a:r>
            <a:endParaRPr lang="de-DE" sz="1600" dirty="0">
              <a:latin typeface="+mn-lt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901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rafik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043" y="2378720"/>
            <a:ext cx="678336" cy="1356672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71168" y="1398299"/>
            <a:ext cx="668361" cy="7566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60643"/>
            <a:ext cx="9361335" cy="471878"/>
          </a:xfrm>
        </p:spPr>
        <p:txBody>
          <a:bodyPr/>
          <a:lstStyle/>
          <a:p>
            <a:r>
              <a:rPr lang="zh-CN" altLang="de-DE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零碳建筑 </a:t>
            </a:r>
            <a:r>
              <a:rPr lang="de-DE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– </a:t>
            </a:r>
            <a:r>
              <a:rPr lang="zh-CN" altLang="de-DE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运营阶段的计算</a:t>
            </a:r>
            <a:endParaRPr lang="de-DE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019635" y="4833026"/>
            <a:ext cx="22542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0025" indent="-200025" algn="l" eaLnBrk="1" hangingPunct="1">
              <a:spcAft>
                <a:spcPct val="50000"/>
              </a:spcAft>
              <a:buSzPct val="90000"/>
            </a:pPr>
            <a:r>
              <a:rPr lang="de-DE" sz="816" b="0" kern="0" dirty="0">
                <a:latin typeface="Arial"/>
              </a:rPr>
              <a:t>Source: </a:t>
            </a:r>
            <a:r>
              <a:rPr lang="de-DE" sz="900" b="0" kern="0" dirty="0" err="1">
                <a:latin typeface="Arial"/>
              </a:rPr>
              <a:t>dena</a:t>
            </a:r>
            <a:r>
              <a:rPr lang="de-DE" sz="900" b="0" kern="0" dirty="0">
                <a:latin typeface="Arial"/>
              </a:rPr>
              <a:t>, Schirmer</a:t>
            </a:r>
            <a:endParaRPr lang="de-DE" sz="816" b="0" kern="0" dirty="0">
              <a:latin typeface="Arial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338282" y="2690282"/>
            <a:ext cx="2425473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400" dirty="0" smtClean="0">
                <a:latin typeface="+mn-lt"/>
              </a:rPr>
              <a:t>公共电网</a:t>
            </a:r>
            <a:endParaRPr lang="de-DE" sz="1400" dirty="0">
              <a:latin typeface="+mn-lt"/>
            </a:endParaRPr>
          </a:p>
        </p:txBody>
      </p:sp>
      <p:sp>
        <p:nvSpPr>
          <p:cNvPr id="93" name="Rechteck 92"/>
          <p:cNvSpPr/>
          <p:nvPr/>
        </p:nvSpPr>
        <p:spPr bwMode="auto">
          <a:xfrm>
            <a:off x="6338283" y="3129804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400" dirty="0" smtClean="0">
                <a:latin typeface="+mn-lt"/>
              </a:rPr>
              <a:t>公共供冷 </a:t>
            </a:r>
            <a:r>
              <a:rPr lang="de-DE" altLang="zh-CN" sz="1400" dirty="0" smtClean="0">
                <a:latin typeface="+mn-lt"/>
              </a:rPr>
              <a:t>/ </a:t>
            </a:r>
            <a:r>
              <a:rPr lang="zh-CN" altLang="de-DE" sz="1400" dirty="0" smtClean="0">
                <a:latin typeface="+mn-lt"/>
              </a:rPr>
              <a:t>热网络</a:t>
            </a:r>
            <a:endParaRPr lang="de-DE" sz="1400" dirty="0">
              <a:latin typeface="+mn-lt"/>
            </a:endParaRPr>
          </a:p>
        </p:txBody>
      </p:sp>
      <p:sp>
        <p:nvSpPr>
          <p:cNvPr id="94" name="Rechteck 93"/>
          <p:cNvSpPr/>
          <p:nvPr/>
        </p:nvSpPr>
        <p:spPr bwMode="auto">
          <a:xfrm>
            <a:off x="6338283" y="3581662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400" dirty="0" smtClean="0">
                <a:latin typeface="+mn-lt"/>
              </a:rPr>
              <a:t>公共天然气 </a:t>
            </a:r>
            <a:r>
              <a:rPr lang="de-DE" altLang="zh-CN" sz="1400" dirty="0" smtClean="0">
                <a:latin typeface="+mn-lt"/>
              </a:rPr>
              <a:t>/ </a:t>
            </a:r>
            <a:r>
              <a:rPr lang="zh-CN" altLang="de-DE" sz="1400" dirty="0" smtClean="0">
                <a:latin typeface="+mn-lt"/>
              </a:rPr>
              <a:t>氢能网</a:t>
            </a:r>
            <a:endParaRPr lang="de-DE" sz="1400" dirty="0">
              <a:latin typeface="+mn-lt"/>
            </a:endParaRPr>
          </a:p>
        </p:txBody>
      </p:sp>
      <p:sp>
        <p:nvSpPr>
          <p:cNvPr id="95" name="Rechteck 94"/>
          <p:cNvSpPr/>
          <p:nvPr/>
        </p:nvSpPr>
        <p:spPr bwMode="auto">
          <a:xfrm>
            <a:off x="6338283" y="4066222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400" dirty="0" smtClean="0">
                <a:latin typeface="+mn-lt"/>
              </a:rPr>
              <a:t>生物能 </a:t>
            </a:r>
            <a:r>
              <a:rPr lang="de-DE" altLang="zh-CN" sz="1400" dirty="0" smtClean="0">
                <a:latin typeface="+mn-lt"/>
              </a:rPr>
              <a:t>/ </a:t>
            </a:r>
            <a:r>
              <a:rPr lang="zh-CN" altLang="de-DE" sz="1400" dirty="0" smtClean="0">
                <a:latin typeface="+mn-lt"/>
              </a:rPr>
              <a:t>燃油</a:t>
            </a:r>
            <a:endParaRPr lang="de-DE" sz="1400" dirty="0">
              <a:latin typeface="+mn-lt"/>
            </a:endParaRPr>
          </a:p>
        </p:txBody>
      </p:sp>
      <p:sp>
        <p:nvSpPr>
          <p:cNvPr id="105" name="Rechteck 104"/>
          <p:cNvSpPr/>
          <p:nvPr/>
        </p:nvSpPr>
        <p:spPr bwMode="auto">
          <a:xfrm>
            <a:off x="6345085" y="656122"/>
            <a:ext cx="2424242" cy="317500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600" b="0" dirty="0" smtClean="0">
                <a:latin typeface="+mn-lt"/>
              </a:rPr>
              <a:t>场地外的可再生能源</a:t>
            </a:r>
            <a:endParaRPr lang="de-DE" sz="1600" b="0" dirty="0">
              <a:latin typeface="+mn-lt"/>
            </a:endParaRPr>
          </a:p>
        </p:txBody>
      </p:sp>
      <p:grpSp>
        <p:nvGrpSpPr>
          <p:cNvPr id="119" name="Gruppieren 118"/>
          <p:cNvGrpSpPr/>
          <p:nvPr/>
        </p:nvGrpSpPr>
        <p:grpSpPr>
          <a:xfrm>
            <a:off x="910213" y="1337034"/>
            <a:ext cx="4739990" cy="3137065"/>
            <a:chOff x="915171" y="1365044"/>
            <a:chExt cx="4739990" cy="3137065"/>
          </a:xfrm>
        </p:grpSpPr>
        <p:pic>
          <p:nvPicPr>
            <p:cNvPr id="64" name="Grafik 63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85894" y="1528222"/>
              <a:ext cx="1977411" cy="2463765"/>
            </a:xfrm>
            <a:prstGeom prst="rect">
              <a:avLst/>
            </a:prstGeom>
          </p:spPr>
        </p:pic>
        <p:sp>
          <p:nvSpPr>
            <p:cNvPr id="69" name="Rechteck 68"/>
            <p:cNvSpPr/>
            <p:nvPr/>
          </p:nvSpPr>
          <p:spPr bwMode="auto">
            <a:xfrm>
              <a:off x="4102225" y="3544936"/>
              <a:ext cx="1552936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915171" y="3544936"/>
              <a:ext cx="1564481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915172" y="4017166"/>
              <a:ext cx="4739988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2471724" y="3932551"/>
              <a:ext cx="1720907" cy="1227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1330093" y="2556561"/>
              <a:ext cx="114912" cy="98830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 bwMode="auto">
            <a:xfrm>
              <a:off x="1052793" y="2403389"/>
              <a:ext cx="672782" cy="63365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2134371" y="3234975"/>
              <a:ext cx="234111" cy="2910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40" name="Ellipse 39"/>
            <p:cNvSpPr>
              <a:spLocks noChangeAspect="1"/>
            </p:cNvSpPr>
            <p:nvPr/>
          </p:nvSpPr>
          <p:spPr bwMode="auto">
            <a:xfrm>
              <a:off x="2168935" y="3286214"/>
              <a:ext cx="162169" cy="15273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4334" y="3701805"/>
              <a:ext cx="166442" cy="648402"/>
            </a:xfrm>
            <a:prstGeom prst="rect">
              <a:avLst/>
            </a:prstGeom>
          </p:spPr>
        </p:pic>
        <p:pic>
          <p:nvPicPr>
            <p:cNvPr id="57" name="Grafik 5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0474" y="3701805"/>
              <a:ext cx="166442" cy="648402"/>
            </a:xfrm>
            <a:prstGeom prst="rect">
              <a:avLst/>
            </a:prstGeom>
          </p:spPr>
        </p:pic>
        <p:pic>
          <p:nvPicPr>
            <p:cNvPr id="58" name="Grafik 57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9753" y="3701805"/>
              <a:ext cx="166442" cy="648402"/>
            </a:xfrm>
            <a:prstGeom prst="rect">
              <a:avLst/>
            </a:prstGeom>
          </p:spPr>
        </p:pic>
        <p:pic>
          <p:nvPicPr>
            <p:cNvPr id="59" name="Grafik 58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2407" y="3701805"/>
              <a:ext cx="166442" cy="648402"/>
            </a:xfrm>
            <a:prstGeom prst="rect">
              <a:avLst/>
            </a:prstGeom>
          </p:spPr>
        </p:pic>
        <p:cxnSp>
          <p:nvCxnSpPr>
            <p:cNvPr id="65" name="Gerader Verbinder 64"/>
            <p:cNvCxnSpPr/>
            <p:nvPr/>
          </p:nvCxnSpPr>
          <p:spPr bwMode="auto">
            <a:xfrm>
              <a:off x="2368482" y="3400593"/>
              <a:ext cx="32035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Gerader Verbinder 66"/>
            <p:cNvCxnSpPr/>
            <p:nvPr/>
          </p:nvCxnSpPr>
          <p:spPr bwMode="auto">
            <a:xfrm>
              <a:off x="2368482" y="3469991"/>
              <a:ext cx="32035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Rechteck 69"/>
            <p:cNvSpPr/>
            <p:nvPr/>
          </p:nvSpPr>
          <p:spPr bwMode="auto">
            <a:xfrm>
              <a:off x="2627631" y="3887512"/>
              <a:ext cx="1335830" cy="1227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4061576" y="3544667"/>
              <a:ext cx="56593" cy="2887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2458062" y="3544667"/>
              <a:ext cx="56593" cy="2887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915172" y="1365044"/>
              <a:ext cx="4739989" cy="3137065"/>
            </a:xfrm>
            <a:prstGeom prst="rect">
              <a:avLst/>
            </a:prstGeom>
            <a:noFill/>
            <a:ln w="6350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60" name="Gerader Verbinder 59"/>
            <p:cNvCxnSpPr/>
            <p:nvPr/>
          </p:nvCxnSpPr>
          <p:spPr bwMode="auto">
            <a:xfrm>
              <a:off x="1300419" y="3723865"/>
              <a:ext cx="138842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Gerader Verbinder 61"/>
            <p:cNvCxnSpPr/>
            <p:nvPr/>
          </p:nvCxnSpPr>
          <p:spPr bwMode="auto">
            <a:xfrm>
              <a:off x="1392784" y="3788646"/>
              <a:ext cx="1296057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Gerader Verbinder 85"/>
            <p:cNvCxnSpPr/>
            <p:nvPr/>
          </p:nvCxnSpPr>
          <p:spPr bwMode="auto">
            <a:xfrm>
              <a:off x="3891992" y="3469991"/>
              <a:ext cx="110507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Gerader Verbinder 91"/>
            <p:cNvCxnSpPr/>
            <p:nvPr/>
          </p:nvCxnSpPr>
          <p:spPr bwMode="auto">
            <a:xfrm>
              <a:off x="3891992" y="3400593"/>
              <a:ext cx="110507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Gerader Verbinder 113"/>
            <p:cNvCxnSpPr/>
            <p:nvPr/>
          </p:nvCxnSpPr>
          <p:spPr bwMode="auto">
            <a:xfrm flipH="1">
              <a:off x="1387549" y="2760104"/>
              <a:ext cx="1070513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8" name="Rechteck 67"/>
            <p:cNvSpPr/>
            <p:nvPr/>
          </p:nvSpPr>
          <p:spPr bwMode="auto">
            <a:xfrm>
              <a:off x="2638223" y="3384253"/>
              <a:ext cx="219519" cy="45790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</p:grpSp>
      <p:sp>
        <p:nvSpPr>
          <p:cNvPr id="116" name="Rechteck 115"/>
          <p:cNvSpPr/>
          <p:nvPr/>
        </p:nvSpPr>
        <p:spPr bwMode="auto">
          <a:xfrm>
            <a:off x="917909" y="3825783"/>
            <a:ext cx="2816473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地热</a:t>
            </a:r>
            <a:endParaRPr lang="de-DE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7" name="Rechteck 116"/>
          <p:cNvSpPr/>
          <p:nvPr/>
        </p:nvSpPr>
        <p:spPr bwMode="auto">
          <a:xfrm>
            <a:off x="1623336" y="2906033"/>
            <a:ext cx="941109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环境热</a:t>
            </a:r>
            <a:endParaRPr lang="de-DE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1572341" y="1367788"/>
            <a:ext cx="3446568" cy="31750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太阳能发电</a:t>
            </a:r>
            <a:r>
              <a:rPr lang="de-DE" altLang="zh-CN" sz="1200" dirty="0" smtClean="0">
                <a:solidFill>
                  <a:srgbClr val="00B050"/>
                </a:solidFill>
                <a:latin typeface="+mn-lt"/>
              </a:rPr>
              <a:t>/</a:t>
            </a:r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热能利用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1682435" y="1038020"/>
            <a:ext cx="3104756" cy="19984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600" cap="all" dirty="0" smtClean="0">
                <a:solidFill>
                  <a:srgbClr val="0070C0"/>
                </a:solidFill>
                <a:latin typeface="+mn-lt"/>
              </a:rPr>
              <a:t>计算边界</a:t>
            </a:r>
            <a:r>
              <a:rPr lang="en-US" sz="1600" cap="all" dirty="0" smtClean="0">
                <a:solidFill>
                  <a:srgbClr val="0070C0"/>
                </a:solidFill>
                <a:latin typeface="+mn-lt"/>
              </a:rPr>
              <a:t>=</a:t>
            </a:r>
            <a:r>
              <a:rPr lang="zh-CN" altLang="de-DE" sz="1600" cap="all" dirty="0" smtClean="0">
                <a:solidFill>
                  <a:srgbClr val="0070C0"/>
                </a:solidFill>
                <a:latin typeface="+mn-lt"/>
              </a:rPr>
              <a:t>建筑地块</a:t>
            </a:r>
            <a:endParaRPr lang="de-DE" sz="1600" b="0" cap="al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035853" y="646943"/>
            <a:ext cx="2509124" cy="317500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600" b="0" dirty="0" smtClean="0">
                <a:latin typeface="+mn-lt"/>
              </a:rPr>
              <a:t>场地内的可再生能源</a:t>
            </a:r>
            <a:endParaRPr lang="de-DE" sz="1600" b="0" dirty="0">
              <a:latin typeface="+mn-lt"/>
            </a:endParaRPr>
          </a:p>
        </p:txBody>
      </p:sp>
      <p:sp>
        <p:nvSpPr>
          <p:cNvPr id="112" name="Rechteck 111"/>
          <p:cNvSpPr/>
          <p:nvPr/>
        </p:nvSpPr>
        <p:spPr bwMode="auto">
          <a:xfrm>
            <a:off x="1529342" y="2411495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生物能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3" name="Rechteck 112"/>
          <p:cNvSpPr/>
          <p:nvPr/>
        </p:nvSpPr>
        <p:spPr bwMode="auto">
          <a:xfrm>
            <a:off x="4664724" y="3050618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风电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474694" y="3397545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de-DE" sz="1200" dirty="0" smtClean="0">
                <a:solidFill>
                  <a:srgbClr val="00B050"/>
                </a:solidFill>
                <a:latin typeface="+mn-lt"/>
              </a:rPr>
              <a:t>热泵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0" name="Rechteck 109"/>
          <p:cNvSpPr/>
          <p:nvPr/>
        </p:nvSpPr>
        <p:spPr bwMode="auto">
          <a:xfrm>
            <a:off x="6345085" y="2229061"/>
            <a:ext cx="2424242" cy="332934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1600" dirty="0" smtClean="0">
                <a:solidFill>
                  <a:srgbClr val="0070C0"/>
                </a:solidFill>
                <a:latin typeface="+mn-lt"/>
              </a:rPr>
              <a:t>COUNTER</a:t>
            </a:r>
            <a:endParaRPr lang="de-DE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feil nach links und rechts 2"/>
          <p:cNvSpPr/>
          <p:nvPr/>
        </p:nvSpPr>
        <p:spPr bwMode="auto">
          <a:xfrm>
            <a:off x="5085521" y="2280112"/>
            <a:ext cx="1164751" cy="230832"/>
          </a:xfrm>
          <a:prstGeom prst="leftRightArrow">
            <a:avLst>
              <a:gd name="adj1" fmla="val 40787"/>
              <a:gd name="adj2" fmla="val 121885"/>
            </a:avLst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40947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368354" y="1123485"/>
            <a:ext cx="8632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整</a:t>
            </a:r>
            <a:r>
              <a:rPr lang="zh-CN" altLang="de-DE" sz="1400" b="0" dirty="0">
                <a:latin typeface="+mn-lt"/>
              </a:rPr>
              <a:t>楼电耗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整</a:t>
            </a:r>
            <a:r>
              <a:rPr lang="zh-CN" altLang="de-DE" sz="1400" b="0" dirty="0">
                <a:latin typeface="+mn-lt"/>
              </a:rPr>
              <a:t>楼热泵电耗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整</a:t>
            </a:r>
            <a:r>
              <a:rPr lang="zh-CN" altLang="de-DE" sz="1400" b="0" dirty="0">
                <a:latin typeface="+mn-lt"/>
              </a:rPr>
              <a:t>楼风机电耗</a:t>
            </a:r>
            <a:endParaRPr lang="de-DE" sz="1400" b="0" dirty="0">
              <a:latin typeface="+mn-lt"/>
            </a:endParaRPr>
          </a:p>
          <a:p>
            <a:pPr marL="373063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生活</a:t>
            </a:r>
            <a:r>
              <a:rPr lang="zh-CN" altLang="de-DE" sz="1400" b="0" dirty="0">
                <a:latin typeface="+mn-lt"/>
              </a:rPr>
              <a:t>热水及厨房用燃气总量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集中供暖</a:t>
            </a:r>
            <a:endParaRPr lang="de-DE" altLang="zh-CN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其他采暖区内的电耗，如商铺。</a:t>
            </a:r>
            <a:endParaRPr lang="de-DE" sz="1400" b="0" dirty="0">
              <a:latin typeface="+mn-lt"/>
            </a:endParaRPr>
          </a:p>
          <a:p>
            <a:pPr marL="373063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/>
              <a:t>采暖区外</a:t>
            </a:r>
            <a:r>
              <a:rPr lang="zh-CN" altLang="de-DE" sz="1400" b="0" dirty="0" smtClean="0">
                <a:latin typeface="+mn-lt"/>
              </a:rPr>
              <a:t>地下室的</a:t>
            </a:r>
            <a:r>
              <a:rPr lang="zh-CN" altLang="de-DE" sz="1400" b="0" dirty="0">
                <a:latin typeface="+mn-lt"/>
              </a:rPr>
              <a:t>电耗，如地下室的设备间</a:t>
            </a:r>
            <a:endParaRPr lang="de-DE" sz="1400" b="0" dirty="0">
              <a:latin typeface="+mn-lt"/>
            </a:endParaRPr>
          </a:p>
          <a:p>
            <a:pPr marL="373063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楼梯间</a:t>
            </a:r>
            <a:r>
              <a:rPr lang="zh-CN" altLang="de-DE" sz="1400" b="0" dirty="0">
                <a:latin typeface="+mn-lt"/>
              </a:rPr>
              <a:t>和电梯前室照明电耗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电梯</a:t>
            </a:r>
            <a:r>
              <a:rPr lang="zh-CN" altLang="de-DE" sz="1400" b="0" dirty="0">
                <a:latin typeface="+mn-lt"/>
              </a:rPr>
              <a:t>电耗</a:t>
            </a:r>
            <a:endParaRPr lang="de-DE" sz="1400" b="0" dirty="0">
              <a:latin typeface="+mn-lt"/>
            </a:endParaRPr>
          </a:p>
          <a:p>
            <a:pPr marL="373063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车库</a:t>
            </a:r>
            <a:r>
              <a:rPr lang="zh-CN" altLang="de-DE" sz="1400" b="0" dirty="0">
                <a:latin typeface="+mn-lt"/>
              </a:rPr>
              <a:t>照明和排风电耗（住户分摊）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排烟</a:t>
            </a:r>
            <a:r>
              <a:rPr lang="zh-CN" altLang="de-DE" sz="1400" b="0" dirty="0">
                <a:latin typeface="+mn-lt"/>
              </a:rPr>
              <a:t>电耗</a:t>
            </a:r>
            <a:endParaRPr lang="de-DE" sz="1400" b="0" dirty="0">
              <a:latin typeface="+mn-lt"/>
            </a:endParaRPr>
          </a:p>
          <a:p>
            <a:pPr marL="373063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建筑</a:t>
            </a:r>
            <a:r>
              <a:rPr lang="zh-CN" altLang="de-DE" sz="1400" b="0" dirty="0">
                <a:latin typeface="+mn-lt"/>
              </a:rPr>
              <a:t>外部设备（景观照明灯）电耗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>
                <a:latin typeface="+mn-lt"/>
              </a:rPr>
              <a:t>电力（光伏、</a:t>
            </a:r>
            <a:r>
              <a:rPr lang="zh-CN" altLang="de-DE" sz="1400" b="0" dirty="0" smtClean="0">
                <a:latin typeface="+mn-lt"/>
              </a:rPr>
              <a:t>风能及其他）</a:t>
            </a:r>
            <a:endParaRPr lang="de-DE" altLang="zh-CN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>
                <a:latin typeface="+mn-lt"/>
              </a:rPr>
              <a:t>热量（太阳能热）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储电（</a:t>
            </a:r>
            <a:r>
              <a:rPr lang="zh-CN" altLang="de-DE" sz="1400" b="0" dirty="0">
                <a:latin typeface="+mn-lt"/>
              </a:rPr>
              <a:t>固定</a:t>
            </a:r>
            <a:r>
              <a:rPr lang="de-DE" altLang="zh-CN" sz="1400" b="0" dirty="0">
                <a:latin typeface="+mn-lt"/>
              </a:rPr>
              <a:t>/</a:t>
            </a:r>
            <a:r>
              <a:rPr lang="zh-CN" altLang="de-DE" sz="1400" b="0" dirty="0" smtClean="0">
                <a:latin typeface="+mn-lt"/>
              </a:rPr>
              <a:t>电车）</a:t>
            </a:r>
            <a:r>
              <a:rPr lang="de-DE" altLang="zh-CN" sz="1400" b="0" dirty="0" smtClean="0">
                <a:latin typeface="+mn-lt"/>
              </a:rPr>
              <a:t>——</a:t>
            </a:r>
            <a:r>
              <a:rPr lang="zh-CN" altLang="de-DE" sz="1400" b="0" dirty="0" smtClean="0">
                <a:latin typeface="+mn-lt"/>
              </a:rPr>
              <a:t>双向计算</a:t>
            </a:r>
            <a:endParaRPr lang="de-DE" altLang="zh-CN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zh-CN" altLang="de-DE" sz="1400" b="0" dirty="0" smtClean="0">
                <a:latin typeface="+mn-lt"/>
              </a:rPr>
              <a:t>储</a:t>
            </a:r>
            <a:r>
              <a:rPr lang="zh-CN" altLang="de-DE" sz="1400" b="0" dirty="0">
                <a:latin typeface="+mn-lt"/>
              </a:rPr>
              <a:t>热</a:t>
            </a:r>
            <a:endParaRPr lang="de-DE" sz="1400" dirty="0">
              <a:latin typeface="+mn-lt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317433" y="728822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77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[Schir4]</a:t>
            </a: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Anzahl der gemessenen Wohnungen;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Kangju: Die Anzahl der zu messenden Haushalte sollte nicht weniger als 2 % der Gesamtzahl der Haushalte desselben Typs und nicht weniger als 3Haushalte betragen.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161566" y="209550"/>
            <a:ext cx="9046044" cy="513569"/>
          </a:xfrm>
        </p:spPr>
        <p:txBody>
          <a:bodyPr/>
          <a:lstStyle/>
          <a:p>
            <a:r>
              <a:rPr lang="zh-CN" altLang="de-DE" dirty="0" smtClean="0"/>
              <a:t>能耗测量</a:t>
            </a:r>
            <a:r>
              <a:rPr lang="zh-CN" altLang="de-DE" dirty="0"/>
              <a:t>点</a:t>
            </a:r>
            <a:r>
              <a:rPr lang="zh-CN" altLang="de-DE" dirty="0" smtClean="0"/>
              <a:t>清单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11905" y="717523"/>
            <a:ext cx="77498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de-DE" sz="1600" dirty="0" smtClean="0">
                <a:latin typeface="+mn-lt"/>
              </a:rPr>
              <a:t>建议</a:t>
            </a:r>
            <a:r>
              <a:rPr lang="zh-CN" altLang="de-DE" sz="1600" dirty="0">
                <a:latin typeface="+mn-lt"/>
              </a:rPr>
              <a:t>分类计量或统计以下</a:t>
            </a:r>
            <a:r>
              <a:rPr lang="zh-CN" altLang="de-DE" sz="1600" dirty="0" smtClean="0">
                <a:latin typeface="+mn-lt"/>
              </a:rPr>
              <a:t>数据：</a:t>
            </a:r>
            <a:endParaRPr lang="de-D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6703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363053" y="996863"/>
            <a:ext cx="863246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jede Nutzungseinheit gesamt </a:t>
            </a:r>
            <a:endParaRPr lang="de-DE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jede Nutzungseinheit </a:t>
            </a:r>
            <a:r>
              <a:rPr lang="de-DE" sz="1400" b="0" dirty="0" smtClean="0">
                <a:latin typeface="+mn-lt"/>
              </a:rPr>
              <a:t>Wärmepumpe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Strom jede Nutzungseinheit Lüftungsanlage </a:t>
            </a:r>
            <a:endParaRPr lang="de-DE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Gas </a:t>
            </a:r>
            <a:r>
              <a:rPr lang="de-DE" sz="1400" b="0" dirty="0">
                <a:latin typeface="+mn-lt"/>
              </a:rPr>
              <a:t>jede Nutzungseinheit zum Kochen </a:t>
            </a:r>
            <a:r>
              <a:rPr lang="de-DE" sz="1400" b="0" dirty="0" smtClean="0">
                <a:latin typeface="+mn-lt"/>
              </a:rPr>
              <a:t>und </a:t>
            </a:r>
            <a:r>
              <a:rPr lang="de-DE" sz="1400" b="0" dirty="0">
                <a:latin typeface="+mn-lt"/>
              </a:rPr>
              <a:t>Warmwassererwärmung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Fernwärme</a:t>
            </a:r>
            <a:endParaRPr lang="de-DE" sz="1400" b="0" dirty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Strom andere Nutzungseinheiten im in den unteren Geschossen und Kellerräumen, z.B. vermietete Shops, Küchen, Speise- und Versammlungsräume, sofern sie sich in der thermischen Zone befinden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Kellerräume </a:t>
            </a:r>
            <a:r>
              <a:rPr lang="de-DE" sz="1400" b="0" dirty="0" err="1">
                <a:latin typeface="+mn-lt"/>
              </a:rPr>
              <a:t>ausserhalb</a:t>
            </a:r>
            <a:r>
              <a:rPr lang="de-DE" sz="1400" b="0" dirty="0">
                <a:latin typeface="+mn-lt"/>
              </a:rPr>
              <a:t> der thermischen Zone, sofern sie dem Betrieb des Gebäudes dienen, z.B. Technikräume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Beleuchtung Treppenhaus und Vorräume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Aufzug </a:t>
            </a: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Tiefgarage Beleuchtung und Entlüftung, da sie den Bewohnern des Hauses dient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>
                <a:latin typeface="+mn-lt"/>
              </a:rPr>
              <a:t>Entrauchung </a:t>
            </a:r>
            <a:r>
              <a:rPr lang="de-DE" sz="1400" b="0" dirty="0" smtClean="0">
                <a:latin typeface="+mn-lt"/>
              </a:rPr>
              <a:t>Strom </a:t>
            </a:r>
            <a:r>
              <a:rPr lang="de-DE" sz="1400" b="0" dirty="0" err="1">
                <a:latin typeface="+mn-lt"/>
              </a:rPr>
              <a:t>Aussenanlagen</a:t>
            </a:r>
            <a:r>
              <a:rPr lang="de-DE" sz="1400" b="0" dirty="0">
                <a:latin typeface="+mn-lt"/>
              </a:rPr>
              <a:t>  </a:t>
            </a:r>
            <a:endParaRPr lang="de-DE" sz="1400" b="0" dirty="0" smtClean="0">
              <a:latin typeface="+mn-lt"/>
            </a:endParaRP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+mn-lt"/>
              </a:rPr>
              <a:t>Erzeugung </a:t>
            </a:r>
            <a:r>
              <a:rPr lang="de-DE" sz="1400" b="0" dirty="0">
                <a:latin typeface="+mn-lt"/>
              </a:rPr>
              <a:t>regenerativer Energie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Strom (PV, Wind, sonstiges)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Wärme (Solarthermie)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Stromspeicher (stationär / E-Mobility) – Zählung in beide Richtungen</a:t>
            </a:r>
          </a:p>
          <a:p>
            <a:pPr marL="373063" lvl="2" indent="-285750" algn="l">
              <a:buFont typeface="Arial" panose="020B0604020202020204" pitchFamily="34" charset="0"/>
              <a:buChar char="•"/>
            </a:pPr>
            <a:r>
              <a:rPr lang="de-DE" sz="1400" b="0" dirty="0">
                <a:latin typeface="+mn-lt"/>
              </a:rPr>
              <a:t>Wärmespeicher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à"/>
            </a:pPr>
            <a:endParaRPr lang="de-DE" sz="1400" dirty="0">
              <a:latin typeface="+mn-lt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7557714" y="1057822"/>
            <a:ext cx="1437807" cy="784898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77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[Schir4]</a:t>
            </a: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Anzahl der gemessenen Wohnungen;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Kangju: Die Anzahl der zu messenden Haushalte sollte nicht weniger als 2 % der Gesamtzahl der Haushalte desselben Typs und nicht weniger als 3Haushalte betragen.</a:t>
            </a:r>
            <a:endParaRPr kumimoji="0" lang="de-DE" altLang="de-DE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161566" y="209551"/>
            <a:ext cx="9046044" cy="410652"/>
          </a:xfrm>
        </p:spPr>
        <p:txBody>
          <a:bodyPr/>
          <a:lstStyle/>
          <a:p>
            <a:r>
              <a:rPr lang="de-DE" dirty="0" smtClean="0"/>
              <a:t>Liste der Messpunkte  Energieverbrauch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363053" y="719268"/>
            <a:ext cx="77498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latin typeface="+mn-lt"/>
              </a:rPr>
              <a:t>Empfehlungen für ein gutes Monitoring - es werden folgende Zähler benötigt </a:t>
            </a:r>
            <a:r>
              <a:rPr lang="de-DE" sz="1600" dirty="0" smtClean="0">
                <a:latin typeface="+mn-lt"/>
              </a:rPr>
              <a:t>:</a:t>
            </a:r>
            <a:endParaRPr lang="de-D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737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b="4231"/>
          <a:stretch/>
        </p:blipFill>
        <p:spPr>
          <a:xfrm>
            <a:off x="241050" y="0"/>
            <a:ext cx="7223155" cy="458790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06809" y="265209"/>
            <a:ext cx="5102087" cy="506067"/>
          </a:xfrm>
        </p:spPr>
        <p:txBody>
          <a:bodyPr/>
          <a:lstStyle/>
          <a:p>
            <a:r>
              <a:rPr lang="zh-CN" altLang="de-DE" dirty="0" smtClean="0"/>
              <a:t>计量表结构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7381043" y="140425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0497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b="4231"/>
          <a:stretch/>
        </p:blipFill>
        <p:spPr>
          <a:xfrm>
            <a:off x="241050" y="0"/>
            <a:ext cx="7223155" cy="458790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06809" y="265209"/>
            <a:ext cx="5102087" cy="506067"/>
          </a:xfrm>
        </p:spPr>
        <p:txBody>
          <a:bodyPr/>
          <a:lstStyle/>
          <a:p>
            <a:r>
              <a:rPr lang="de-DE" dirty="0" smtClean="0"/>
              <a:t>Zählerstruktur 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7381043" y="140425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387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10296" y="14834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sz="2600" dirty="0" smtClean="0"/>
              <a:t>能源监测（</a:t>
            </a:r>
            <a:r>
              <a:rPr lang="de-DE" sz="2600" dirty="0" err="1" smtClean="0"/>
              <a:t>Emon</a:t>
            </a:r>
            <a:r>
              <a:rPr lang="zh-CN" altLang="de-DE" sz="2600" dirty="0" smtClean="0"/>
              <a:t>）</a:t>
            </a:r>
            <a:endParaRPr lang="de-DE" sz="2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28740"/>
              </p:ext>
            </p:extLst>
          </p:nvPr>
        </p:nvGraphicFramePr>
        <p:xfrm>
          <a:off x="326304" y="628655"/>
          <a:ext cx="8554892" cy="390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741">
                  <a:extLst>
                    <a:ext uri="{9D8B030D-6E8A-4147-A177-3AD203B41FA5}">
                      <a16:colId xmlns:a16="http://schemas.microsoft.com/office/drawing/2014/main" val="2231408485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3376305921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101682709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3735492837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961196309"/>
                    </a:ext>
                  </a:extLst>
                </a:gridCol>
                <a:gridCol w="120316">
                  <a:extLst>
                    <a:ext uri="{9D8B030D-6E8A-4147-A177-3AD203B41FA5}">
                      <a16:colId xmlns:a16="http://schemas.microsoft.com/office/drawing/2014/main" val="2822034417"/>
                    </a:ext>
                  </a:extLst>
                </a:gridCol>
                <a:gridCol w="1004656">
                  <a:extLst>
                    <a:ext uri="{9D8B030D-6E8A-4147-A177-3AD203B41FA5}">
                      <a16:colId xmlns:a16="http://schemas.microsoft.com/office/drawing/2014/main" val="910912082"/>
                    </a:ext>
                  </a:extLst>
                </a:gridCol>
              </a:tblGrid>
              <a:tr h="264314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检测项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目标值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测量</a:t>
                      </a:r>
                      <a:r>
                        <a:rPr lang="de-DE" altLang="zh-CN" sz="1100" dirty="0" smtClean="0"/>
                        <a:t>/</a:t>
                      </a:r>
                      <a:r>
                        <a:rPr lang="zh-CN" altLang="de-DE" sz="1100" dirty="0" smtClean="0"/>
                        <a:t>读表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差值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备注</a:t>
                      </a:r>
                      <a:r>
                        <a:rPr lang="de-DE" altLang="zh-CN" sz="1100" dirty="0" smtClean="0"/>
                        <a:t>/</a:t>
                      </a:r>
                      <a:r>
                        <a:rPr lang="zh-CN" altLang="de-DE" sz="1100" dirty="0" smtClean="0"/>
                        <a:t>原因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de-DE" sz="1100" dirty="0" smtClean="0"/>
                        <a:t>行动建议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87346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采暖能源需求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计算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07514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制冷能源需求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计算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93300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生活热水需求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计算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799276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用户用电需求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计算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26280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供电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kWh/a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读表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202345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供气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kWh/a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测量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45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进程温度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[°C]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de-DE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黑体" panose="02010609060101010101" pitchFamily="49" charset="-122"/>
                          <a:cs typeface="+mn-cs"/>
                        </a:rPr>
                        <a:t>测量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150365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回程温度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de-DE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黑体" panose="02010609060101010101" pitchFamily="49" charset="-122"/>
                          <a:cs typeface="+mn-cs"/>
                        </a:rPr>
                        <a:t>测量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545228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室外空气温度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de-DE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黑体" panose="02010609060101010101" pitchFamily="49" charset="-122"/>
                          <a:cs typeface="+mn-cs"/>
                        </a:rPr>
                        <a:t>测量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913354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室内空气温度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de-DE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黑体" panose="02010609060101010101" pitchFamily="49" charset="-122"/>
                          <a:cs typeface="+mn-cs"/>
                        </a:rPr>
                        <a:t>测量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863517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加热循环泵极限温度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de-D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黑体" panose="02010609060101010101" pitchFamily="49" charset="-122"/>
                          <a:cs typeface="+mn-cs"/>
                        </a:rPr>
                        <a:t>测量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zh-CN" altLang="de-DE" sz="1100" dirty="0" smtClean="0"/>
                        <a:t>室外空气温度大于极限值时关闭热泵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176711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光伏发电量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读表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光伏产量表</a:t>
                      </a:r>
                      <a:endParaRPr lang="de-DE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574289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并网光伏发电量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de-DE" sz="1100" dirty="0" smtClean="0"/>
                        <a:t>读表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de-DE" sz="1100" dirty="0" smtClean="0"/>
                        <a:t>并网电表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32574"/>
                  </a:ext>
                </a:extLst>
              </a:tr>
              <a:tr h="259990"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运行时间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de-DE" sz="1100" dirty="0" smtClean="0"/>
                        <a:t>测量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939036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 bwMode="auto">
          <a:xfrm>
            <a:off x="6862325" y="1466681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60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10296" y="14834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sz="2600" dirty="0" smtClean="0"/>
              <a:t>Energie Monitoring (</a:t>
            </a:r>
            <a:r>
              <a:rPr lang="de-DE" sz="2600" dirty="0" err="1" smtClean="0"/>
              <a:t>Emon</a:t>
            </a:r>
            <a:r>
              <a:rPr lang="de-DE" sz="2600" dirty="0" smtClean="0"/>
              <a:t>)</a:t>
            </a:r>
            <a:endParaRPr lang="de-DE" sz="2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326304" y="506399"/>
          <a:ext cx="8554892" cy="412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741">
                  <a:extLst>
                    <a:ext uri="{9D8B030D-6E8A-4147-A177-3AD203B41FA5}">
                      <a16:colId xmlns:a16="http://schemas.microsoft.com/office/drawing/2014/main" val="2231408485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3376305921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101682709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3735492837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961196309"/>
                    </a:ext>
                  </a:extLst>
                </a:gridCol>
                <a:gridCol w="120316">
                  <a:extLst>
                    <a:ext uri="{9D8B030D-6E8A-4147-A177-3AD203B41FA5}">
                      <a16:colId xmlns:a16="http://schemas.microsoft.com/office/drawing/2014/main" val="2822034417"/>
                    </a:ext>
                  </a:extLst>
                </a:gridCol>
                <a:gridCol w="1004656">
                  <a:extLst>
                    <a:ext uri="{9D8B030D-6E8A-4147-A177-3AD203B41FA5}">
                      <a16:colId xmlns:a16="http://schemas.microsoft.com/office/drawing/2014/main" val="910912082"/>
                    </a:ext>
                  </a:extLst>
                </a:gridCol>
              </a:tblGrid>
              <a:tr h="454192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Prüfgröße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Zielwert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Messung / Zählerstand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Differenz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Anmerkung / Begründung 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Handlungs-empfehlung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87346"/>
                  </a:ext>
                </a:extLst>
              </a:tr>
              <a:tr h="261686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Heizenergiebedarf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Berechnung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07514"/>
                  </a:ext>
                </a:extLst>
              </a:tr>
              <a:tr h="232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Kühlenergiebedarf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Berechnung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93300"/>
                  </a:ext>
                </a:extLst>
              </a:tr>
              <a:tr h="25206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Trinkwarmwasserbedarf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Berechnung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799276"/>
                  </a:ext>
                </a:extLst>
              </a:tr>
              <a:tr h="259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Nutzerstrombedarf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Berechnung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26280"/>
                  </a:ext>
                </a:extLst>
              </a:tr>
              <a:tr h="23040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Strom aus Netz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kWh/a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Zählerstand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202345"/>
                  </a:ext>
                </a:extLst>
              </a:tr>
              <a:tr h="225591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Gas aus Netz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kWh/a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Messung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45"/>
                  </a:ext>
                </a:extLst>
              </a:tr>
              <a:tr h="256873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Vorlauftemperatur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[°C]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Messung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150365"/>
                  </a:ext>
                </a:extLst>
              </a:tr>
              <a:tr h="264277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Rücklauftemperatur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Messung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545228"/>
                  </a:ext>
                </a:extLst>
              </a:tr>
              <a:tr h="264277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Außenlufttemperatur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Messung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913354"/>
                  </a:ext>
                </a:extLst>
              </a:tr>
              <a:tr h="2642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Innenlufttemperatur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Messung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863517"/>
                  </a:ext>
                </a:extLst>
              </a:tr>
              <a:tr h="265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Umwälzpumpe Heizung Grenztemperatur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[°C]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Messung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100" dirty="0" smtClean="0"/>
                        <a:t>Pumpe „Aus“ bei T Außen &gt; T Grenz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176711"/>
                  </a:ext>
                </a:extLst>
              </a:tr>
              <a:tr h="2642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PV-Stromertrag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Zählerstand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PV</a:t>
                      </a:r>
                      <a:r>
                        <a:rPr lang="de-DE" sz="1100" baseline="0" dirty="0" smtClean="0"/>
                        <a:t> Ertrags</a:t>
                      </a:r>
                      <a:r>
                        <a:rPr lang="de-DE" sz="1100" dirty="0" smtClean="0"/>
                        <a:t>zähler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574289"/>
                  </a:ext>
                </a:extLst>
              </a:tr>
              <a:tr h="264277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PV-Strom</a:t>
                      </a:r>
                      <a:r>
                        <a:rPr lang="de-DE" sz="1100" baseline="0" dirty="0" smtClean="0"/>
                        <a:t> Einspeisung ins Netz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x kWh/a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Zählerstand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Netz-Einspeisezähler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32574"/>
                  </a:ext>
                </a:extLst>
              </a:tr>
              <a:tr h="264741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Betriebsstunden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dirty="0" smtClean="0"/>
                        <a:t>x h/a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Messung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939036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 bwMode="auto">
          <a:xfrm>
            <a:off x="6862325" y="1466681"/>
            <a:ext cx="1688690" cy="914400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5385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设备检测（</a:t>
            </a:r>
            <a:r>
              <a:rPr lang="de-DE" dirty="0" err="1" smtClean="0"/>
              <a:t>Amon</a:t>
            </a:r>
            <a:r>
              <a:rPr lang="zh-CN" altLang="de-DE" dirty="0" smtClean="0"/>
              <a:t>）</a:t>
            </a:r>
            <a:r>
              <a:rPr lang="de-DE" dirty="0" smtClean="0"/>
              <a:t> </a:t>
            </a:r>
            <a:r>
              <a:rPr lang="zh-CN" altLang="de-DE" dirty="0" smtClean="0"/>
              <a:t>中</a:t>
            </a:r>
            <a:r>
              <a:rPr lang="zh-CN" altLang="de-DE" dirty="0"/>
              <a:t>的组件</a:t>
            </a:r>
            <a:endParaRPr lang="de-DE" cap="none" dirty="0"/>
          </a:p>
        </p:txBody>
      </p:sp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86762" y="1126362"/>
            <a:ext cx="22108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设备监测（</a:t>
            </a:r>
            <a:r>
              <a:rPr lang="de-DE" altLang="zh-CN" dirty="0" err="1"/>
              <a:t>AMon</a:t>
            </a:r>
            <a:r>
              <a:rPr lang="zh-CN" altLang="de-DE" dirty="0"/>
              <a:t>）</a:t>
            </a:r>
            <a:endParaRPr lang="de-DE" dirty="0" err="1"/>
          </a:p>
        </p:txBody>
      </p:sp>
      <p:sp>
        <p:nvSpPr>
          <p:cNvPr id="7" name="Textfeld 6"/>
          <p:cNvSpPr txBox="1"/>
          <p:nvPr/>
        </p:nvSpPr>
        <p:spPr>
          <a:xfrm>
            <a:off x="1411090" y="1908885"/>
            <a:ext cx="9026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de-DE" sz="1800" dirty="0">
                <a:latin typeface="+mn-lt"/>
              </a:rPr>
              <a:t>压差</a:t>
            </a:r>
            <a:endParaRPr lang="de-DE" sz="1800" dirty="0" err="1" smtClean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85139" y="1904203"/>
            <a:ext cx="1107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运行状态</a:t>
            </a:r>
            <a:endParaRPr lang="de-DE" dirty="0" err="1"/>
          </a:p>
        </p:txBody>
      </p:sp>
      <p:sp>
        <p:nvSpPr>
          <p:cNvPr id="9" name="Textfeld 8"/>
          <p:cNvSpPr txBox="1"/>
          <p:nvPr/>
        </p:nvSpPr>
        <p:spPr>
          <a:xfrm>
            <a:off x="6524895" y="1909429"/>
            <a:ext cx="1107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体积流量</a:t>
            </a:r>
            <a:endParaRPr lang="de-DE" dirty="0" err="1"/>
          </a:p>
        </p:txBody>
      </p:sp>
      <p:sp>
        <p:nvSpPr>
          <p:cNvPr id="10" name="Textfeld 9"/>
          <p:cNvSpPr txBox="1"/>
          <p:nvPr/>
        </p:nvSpPr>
        <p:spPr>
          <a:xfrm>
            <a:off x="6260296" y="2685428"/>
            <a:ext cx="6463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温度</a:t>
            </a:r>
            <a:endParaRPr lang="de-DE" dirty="0" err="1"/>
          </a:p>
        </p:txBody>
      </p:sp>
      <p:sp>
        <p:nvSpPr>
          <p:cNvPr id="11" name="Textfeld 10"/>
          <p:cNvSpPr txBox="1"/>
          <p:nvPr/>
        </p:nvSpPr>
        <p:spPr>
          <a:xfrm>
            <a:off x="1682555" y="2680554"/>
            <a:ext cx="1107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运行时间</a:t>
            </a:r>
            <a:endParaRPr lang="de-DE" dirty="0" err="1"/>
          </a:p>
        </p:txBody>
      </p:sp>
      <p:sp>
        <p:nvSpPr>
          <p:cNvPr id="12" name="Textfeld 11"/>
          <p:cNvSpPr txBox="1"/>
          <p:nvPr/>
        </p:nvSpPr>
        <p:spPr>
          <a:xfrm>
            <a:off x="2139336" y="3333704"/>
            <a:ext cx="1107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开关状态</a:t>
            </a:r>
            <a:endParaRPr lang="de-DE" dirty="0" err="1"/>
          </a:p>
        </p:txBody>
      </p:sp>
      <p:sp>
        <p:nvSpPr>
          <p:cNvPr id="13" name="Textfeld 12"/>
          <p:cNvSpPr txBox="1"/>
          <p:nvPr/>
        </p:nvSpPr>
        <p:spPr>
          <a:xfrm>
            <a:off x="5586644" y="3328861"/>
            <a:ext cx="1107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故障提示</a:t>
            </a:r>
            <a:endParaRPr lang="de-DE" dirty="0" err="1"/>
          </a:p>
        </p:txBody>
      </p:sp>
      <p:sp>
        <p:nvSpPr>
          <p:cNvPr id="14" name="Textfeld 13"/>
          <p:cNvSpPr txBox="1"/>
          <p:nvPr/>
        </p:nvSpPr>
        <p:spPr>
          <a:xfrm>
            <a:off x="3564042" y="3708728"/>
            <a:ext cx="170589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800">
                <a:latin typeface="+mn-lt"/>
              </a:defRPr>
            </a:lvl1pPr>
          </a:lstStyle>
          <a:p>
            <a:r>
              <a:rPr lang="zh-CN" altLang="de-DE" dirty="0"/>
              <a:t>运行模式</a:t>
            </a:r>
            <a:endParaRPr lang="de-DE" altLang="zh-CN" dirty="0"/>
          </a:p>
          <a:p>
            <a:r>
              <a:rPr lang="zh-CN" altLang="de-DE" dirty="0"/>
              <a:t>满载</a:t>
            </a:r>
            <a:r>
              <a:rPr lang="de-DE" altLang="zh-CN" dirty="0"/>
              <a:t>/</a:t>
            </a:r>
            <a:r>
              <a:rPr lang="zh-CN" altLang="de-DE" dirty="0"/>
              <a:t>部分负载</a:t>
            </a:r>
            <a:endParaRPr lang="de-DE" dirty="0" err="1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4362595" y="2484934"/>
            <a:ext cx="0" cy="9562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Gerade Verbindung mit Pfeil 16"/>
          <p:cNvCxnSpPr/>
          <p:nvPr/>
        </p:nvCxnSpPr>
        <p:spPr bwMode="auto">
          <a:xfrm flipH="1">
            <a:off x="2505875" y="2093605"/>
            <a:ext cx="1179646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9" name="Gerade Verbindung mit Pfeil 18"/>
          <p:cNvCxnSpPr/>
          <p:nvPr/>
        </p:nvCxnSpPr>
        <p:spPr bwMode="auto">
          <a:xfrm>
            <a:off x="4952418" y="2093605"/>
            <a:ext cx="129398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5008259" y="2358851"/>
            <a:ext cx="1132383" cy="37209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4692327" y="2472408"/>
            <a:ext cx="805298" cy="83183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Gerade Verbindung mit Pfeil 24"/>
          <p:cNvCxnSpPr/>
          <p:nvPr/>
        </p:nvCxnSpPr>
        <p:spPr bwMode="auto">
          <a:xfrm flipH="1">
            <a:off x="3378394" y="2472408"/>
            <a:ext cx="642174" cy="83183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7" name="Gerade Verbindung mit Pfeil 26"/>
          <p:cNvCxnSpPr/>
          <p:nvPr/>
        </p:nvCxnSpPr>
        <p:spPr bwMode="auto">
          <a:xfrm flipH="1">
            <a:off x="2911870" y="2319877"/>
            <a:ext cx="868852" cy="4921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088207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Komponenten im </a:t>
            </a:r>
            <a:r>
              <a:rPr lang="de-DE" cap="none" dirty="0" err="1" smtClean="0"/>
              <a:t>AMon</a:t>
            </a:r>
            <a:endParaRPr lang="de-DE" cap="non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18444" b="8487"/>
          <a:stretch/>
        </p:blipFill>
        <p:spPr>
          <a:xfrm>
            <a:off x="198782" y="745807"/>
            <a:ext cx="8178500" cy="3643313"/>
          </a:xfrm>
          <a:prstGeom prst="rect">
            <a:avLst/>
          </a:prstGeom>
          <a:solidFill>
            <a:srgbClr val="76B82A"/>
          </a:solidFill>
        </p:spPr>
      </p:pic>
      <p:sp>
        <p:nvSpPr>
          <p:cNvPr id="5" name="Ellipse 4"/>
          <p:cNvSpPr/>
          <p:nvPr/>
        </p:nvSpPr>
        <p:spPr bwMode="auto">
          <a:xfrm>
            <a:off x="7078894" y="118354"/>
            <a:ext cx="168869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2429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评估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68301" y="736496"/>
            <a:ext cx="8232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de-DE" sz="1500" dirty="0">
                <a:latin typeface="+mn-lt"/>
              </a:rPr>
              <a:t>监测和</a:t>
            </a:r>
            <a:r>
              <a:rPr lang="zh-CN" altLang="de-DE" sz="1500" dirty="0" smtClean="0">
                <a:latin typeface="+mn-lt"/>
              </a:rPr>
              <a:t>故障诊断</a:t>
            </a:r>
            <a:endParaRPr lang="de-DE" sz="1500" dirty="0" smtClean="0">
              <a:latin typeface="+mn-lt"/>
            </a:endParaRPr>
          </a:p>
          <a:p>
            <a:pPr algn="l"/>
            <a:r>
              <a:rPr lang="de-DE" altLang="zh-CN" sz="1500" b="0" dirty="0" err="1">
                <a:latin typeface="+mn-lt"/>
              </a:rPr>
              <a:t>AMon</a:t>
            </a:r>
            <a:r>
              <a:rPr lang="zh-CN" altLang="de-DE" sz="1500" b="0" dirty="0">
                <a:latin typeface="+mn-lt"/>
              </a:rPr>
              <a:t>的监测和故障诊断采用经典的极限值</a:t>
            </a:r>
            <a:r>
              <a:rPr lang="zh-CN" altLang="de-DE" sz="1500" b="0" dirty="0" smtClean="0">
                <a:latin typeface="+mn-lt"/>
              </a:rPr>
              <a:t>监测。</a:t>
            </a:r>
            <a:r>
              <a:rPr lang="zh-CN" altLang="de-DE" sz="1500" b="0" dirty="0">
                <a:latin typeface="+mn-lt"/>
              </a:rPr>
              <a:t>通过过程模型，可以对至少两个数据点的相关性进行检查</a:t>
            </a:r>
            <a:r>
              <a:rPr lang="zh-CN" altLang="de-DE" sz="1500" b="0" dirty="0" smtClean="0">
                <a:latin typeface="+mn-lt"/>
              </a:rPr>
              <a:t>。</a:t>
            </a:r>
            <a:endParaRPr lang="de-DE" altLang="zh-CN" sz="1500" b="0" dirty="0" smtClean="0">
              <a:latin typeface="+mn-lt"/>
            </a:endParaRPr>
          </a:p>
          <a:p>
            <a:pPr algn="l"/>
            <a:endParaRPr lang="de-DE" sz="1500" b="0" dirty="0" smtClean="0">
              <a:latin typeface="+mn-lt"/>
            </a:endParaRPr>
          </a:p>
          <a:p>
            <a:pPr algn="l"/>
            <a:r>
              <a:rPr lang="zh-CN" altLang="de-DE" sz="1500" dirty="0">
                <a:latin typeface="+mn-lt"/>
              </a:rPr>
              <a:t>重要参数</a:t>
            </a:r>
            <a:endParaRPr lang="de-DE" sz="1500" dirty="0" smtClean="0">
              <a:latin typeface="+mn-lt"/>
            </a:endParaRPr>
          </a:p>
          <a:p>
            <a:pPr algn="l"/>
            <a:r>
              <a:rPr lang="zh-CN" altLang="de-DE" sz="1500" b="0" dirty="0">
                <a:latin typeface="+mn-lt"/>
              </a:rPr>
              <a:t>在</a:t>
            </a:r>
            <a:r>
              <a:rPr lang="de-DE" altLang="zh-CN" sz="1500" b="0" dirty="0" err="1">
                <a:latin typeface="+mn-lt"/>
              </a:rPr>
              <a:t>AMon</a:t>
            </a:r>
            <a:r>
              <a:rPr lang="zh-CN" altLang="de-DE" sz="1500" b="0" dirty="0">
                <a:latin typeface="+mn-lt"/>
              </a:rPr>
              <a:t>中，只需几个测量值和已知变量就可以</a:t>
            </a:r>
            <a:r>
              <a:rPr lang="zh-CN" altLang="de-DE" sz="1500" b="0" dirty="0" smtClean="0">
                <a:latin typeface="+mn-lt"/>
              </a:rPr>
              <a:t>确定重要参数。</a:t>
            </a:r>
            <a:r>
              <a:rPr lang="zh-CN" altLang="de-DE" sz="1500" b="0" dirty="0">
                <a:latin typeface="+mn-lt"/>
              </a:rPr>
              <a:t>效率和性能系数使我们有可能迅速对建筑技术系统的效率做出说明</a:t>
            </a:r>
            <a:r>
              <a:rPr lang="zh-CN" altLang="de-DE" sz="1500" b="0" dirty="0" smtClean="0">
                <a:latin typeface="+mn-lt"/>
              </a:rPr>
              <a:t>。</a:t>
            </a:r>
            <a:endParaRPr lang="de-DE" altLang="zh-CN" sz="1500" b="0" dirty="0" smtClean="0">
              <a:latin typeface="+mn-lt"/>
            </a:endParaRPr>
          </a:p>
          <a:p>
            <a:pPr algn="l"/>
            <a:endParaRPr lang="de-DE" sz="1500" b="0" dirty="0" smtClean="0">
              <a:latin typeface="+mn-lt"/>
            </a:endParaRPr>
          </a:p>
          <a:p>
            <a:pPr algn="l"/>
            <a:r>
              <a:rPr lang="zh-CN" altLang="de-DE" sz="1500" dirty="0">
                <a:latin typeface="+mn-lt"/>
              </a:rPr>
              <a:t>图形化</a:t>
            </a:r>
            <a:r>
              <a:rPr lang="zh-CN" altLang="de-DE" sz="1500" dirty="0" smtClean="0">
                <a:latin typeface="+mn-lt"/>
              </a:rPr>
              <a:t>方法</a:t>
            </a:r>
            <a:endParaRPr lang="de-DE" sz="1500" dirty="0" smtClean="0">
              <a:latin typeface="+mn-lt"/>
            </a:endParaRPr>
          </a:p>
          <a:p>
            <a:pPr algn="l"/>
            <a:r>
              <a:rPr lang="zh-CN" altLang="de-DE" sz="1500" b="0" dirty="0">
                <a:latin typeface="+mn-lt"/>
              </a:rPr>
              <a:t>通过来自</a:t>
            </a:r>
            <a:r>
              <a:rPr lang="de-DE" altLang="zh-CN" sz="1500" b="0" dirty="0" err="1">
                <a:latin typeface="+mn-lt"/>
              </a:rPr>
              <a:t>AMon</a:t>
            </a:r>
            <a:r>
              <a:rPr lang="zh-CN" altLang="de-DE" sz="1500" b="0" dirty="0">
                <a:latin typeface="+mn-lt"/>
              </a:rPr>
              <a:t>的数据点的</a:t>
            </a:r>
            <a:r>
              <a:rPr lang="zh-CN" altLang="de-DE" sz="1500" b="0" dirty="0" smtClean="0">
                <a:latin typeface="+mn-lt"/>
              </a:rPr>
              <a:t>图形</a:t>
            </a:r>
            <a:r>
              <a:rPr lang="zh-CN" altLang="de-DE" sz="1500" b="0" dirty="0">
                <a:latin typeface="+mn-lt"/>
              </a:rPr>
              <a:t>显示</a:t>
            </a:r>
            <a:r>
              <a:rPr lang="zh-CN" altLang="de-DE" sz="1500" b="0" dirty="0" smtClean="0">
                <a:latin typeface="+mn-lt"/>
              </a:rPr>
              <a:t>，</a:t>
            </a:r>
            <a:r>
              <a:rPr lang="zh-CN" altLang="de-DE" sz="1500" b="0" dirty="0">
                <a:latin typeface="+mn-lt"/>
              </a:rPr>
              <a:t>经过培训的人员可以很容易地识别工厂运行中的偏差。常见的表示方法是柱状图和散点图。例如，快速傅里叶变换（</a:t>
            </a:r>
            <a:r>
              <a:rPr lang="de-DE" altLang="zh-CN" sz="1500" b="0" dirty="0">
                <a:latin typeface="+mn-lt"/>
              </a:rPr>
              <a:t>FFT</a:t>
            </a:r>
            <a:r>
              <a:rPr lang="zh-CN" altLang="de-DE" sz="1500" b="0" dirty="0">
                <a:latin typeface="+mn-lt"/>
              </a:rPr>
              <a:t>）提供了关于系统的时钟行为的信息。</a:t>
            </a:r>
            <a:endParaRPr lang="de-DE" sz="1500" b="0" dirty="0" smtClean="0">
              <a:latin typeface="+mn-lt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7078894" y="111916"/>
            <a:ext cx="168869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AMon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818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68300" y="637789"/>
            <a:ext cx="8523216" cy="3913739"/>
          </a:xfrm>
        </p:spPr>
        <p:txBody>
          <a:bodyPr/>
          <a:lstStyle/>
          <a:p>
            <a:r>
              <a:rPr lang="de-DE" cap="none" dirty="0" smtClean="0"/>
              <a:t>Spart Betriebs- und Energiekosten</a:t>
            </a:r>
          </a:p>
          <a:p>
            <a:r>
              <a:rPr lang="de-DE" cap="none" dirty="0" smtClean="0"/>
              <a:t>Spart Energie und CO2 Emissionen</a:t>
            </a:r>
          </a:p>
          <a:p>
            <a:r>
              <a:rPr lang="de-DE" cap="none" dirty="0" smtClean="0"/>
              <a:t>Erleichtert die Bedienung komplexer HVAC Anlagen</a:t>
            </a:r>
          </a:p>
          <a:p>
            <a:r>
              <a:rPr lang="de-DE" cap="none" dirty="0" smtClean="0"/>
              <a:t>Vermeidet Anlagen Fehlfunktion und erkennt Fehler im HVAC System und Mängel der Funktionalität</a:t>
            </a:r>
          </a:p>
          <a:p>
            <a:r>
              <a:rPr lang="de-DE" cap="none" dirty="0" smtClean="0"/>
              <a:t>Verbessert das Raumklima und Nutzerkomfort</a:t>
            </a:r>
          </a:p>
          <a:p>
            <a:r>
              <a:rPr lang="de-DE" cap="none" dirty="0" smtClean="0"/>
              <a:t>Ist gut für den Klimaschutz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428239"/>
          </a:xfrm>
        </p:spPr>
        <p:txBody>
          <a:bodyPr/>
          <a:lstStyle/>
          <a:p>
            <a:r>
              <a:rPr lang="de-DE" dirty="0" smtClean="0"/>
              <a:t>Vorteile des </a:t>
            </a:r>
            <a:r>
              <a:rPr lang="de-DE" cap="none" dirty="0" err="1" smtClean="0"/>
              <a:t>TMon</a:t>
            </a:r>
            <a:endParaRPr lang="de-DE" cap="none" dirty="0"/>
          </a:p>
        </p:txBody>
      </p:sp>
    </p:spTree>
    <p:extLst>
      <p:ext uri="{BB962C8B-B14F-4D97-AF65-F5344CB8AC3E}">
        <p14:creationId xmlns:p14="http://schemas.microsoft.com/office/powerpoint/2010/main" val="389127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rafik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043" y="2378720"/>
            <a:ext cx="678336" cy="1356672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71168" y="1398299"/>
            <a:ext cx="668361" cy="7566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" y="160643"/>
            <a:ext cx="9361335" cy="471878"/>
          </a:xfrm>
        </p:spPr>
        <p:txBody>
          <a:bodyPr/>
          <a:lstStyle/>
          <a:p>
            <a:r>
              <a:rPr lang="de-DE" sz="2000" dirty="0" err="1" smtClean="0">
                <a:solidFill>
                  <a:srgbClr val="002060"/>
                </a:solidFill>
              </a:rPr>
              <a:t>operating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phase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balance</a:t>
            </a:r>
            <a:r>
              <a:rPr lang="de-DE" sz="2000" dirty="0" smtClean="0">
                <a:solidFill>
                  <a:srgbClr val="002060"/>
                </a:solidFill>
              </a:rPr>
              <a:t> – </a:t>
            </a:r>
            <a:r>
              <a:rPr lang="de-DE" sz="2000" dirty="0" err="1" smtClean="0">
                <a:solidFill>
                  <a:srgbClr val="002060"/>
                </a:solidFill>
              </a:rPr>
              <a:t>zero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carbon</a:t>
            </a:r>
            <a:r>
              <a:rPr lang="de-DE" sz="2000" dirty="0" smtClean="0">
                <a:solidFill>
                  <a:srgbClr val="002060"/>
                </a:solidFill>
              </a:rPr>
              <a:t> </a:t>
            </a:r>
            <a:r>
              <a:rPr lang="de-DE" sz="2000" dirty="0" err="1" smtClean="0">
                <a:solidFill>
                  <a:srgbClr val="002060"/>
                </a:solidFill>
              </a:rPr>
              <a:t>buildings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019635" y="4833026"/>
            <a:ext cx="22542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0025" indent="-200025" algn="l" eaLnBrk="1" hangingPunct="1">
              <a:spcAft>
                <a:spcPct val="50000"/>
              </a:spcAft>
              <a:buSzPct val="90000"/>
            </a:pPr>
            <a:r>
              <a:rPr lang="de-DE" sz="816" b="0" kern="0" dirty="0">
                <a:latin typeface="Arial"/>
              </a:rPr>
              <a:t>Source: </a:t>
            </a:r>
            <a:r>
              <a:rPr lang="de-DE" sz="900" b="0" kern="0" dirty="0" err="1">
                <a:latin typeface="Arial"/>
              </a:rPr>
              <a:t>dena</a:t>
            </a:r>
            <a:r>
              <a:rPr lang="de-DE" sz="900" b="0" kern="0" dirty="0">
                <a:latin typeface="Arial"/>
              </a:rPr>
              <a:t>, Schirmer</a:t>
            </a:r>
            <a:endParaRPr lang="de-DE" sz="816" b="0" kern="0" dirty="0">
              <a:latin typeface="Arial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338282" y="2690282"/>
            <a:ext cx="2425473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latin typeface="+mn-lt"/>
              </a:rPr>
              <a:t>public energy net</a:t>
            </a:r>
            <a:endParaRPr lang="de-DE" sz="1400" dirty="0">
              <a:latin typeface="+mn-lt"/>
            </a:endParaRPr>
          </a:p>
        </p:txBody>
      </p:sp>
      <p:sp>
        <p:nvSpPr>
          <p:cNvPr id="93" name="Rechteck 92"/>
          <p:cNvSpPr/>
          <p:nvPr/>
        </p:nvSpPr>
        <p:spPr bwMode="auto">
          <a:xfrm>
            <a:off x="6338283" y="3129804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latin typeface="+mn-lt"/>
              </a:rPr>
              <a:t>p</a:t>
            </a:r>
            <a:r>
              <a:rPr lang="en-US" sz="1400" dirty="0" smtClean="0">
                <a:latin typeface="+mn-lt"/>
              </a:rPr>
              <a:t>ublic heat / cooling net</a:t>
            </a:r>
            <a:endParaRPr lang="de-DE" sz="1400" dirty="0">
              <a:latin typeface="+mn-lt"/>
            </a:endParaRPr>
          </a:p>
        </p:txBody>
      </p:sp>
      <p:sp>
        <p:nvSpPr>
          <p:cNvPr id="94" name="Rechteck 93"/>
          <p:cNvSpPr/>
          <p:nvPr/>
        </p:nvSpPr>
        <p:spPr bwMode="auto">
          <a:xfrm>
            <a:off x="6338283" y="3581662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latin typeface="+mn-lt"/>
              </a:rPr>
              <a:t>public  gas- / H2 net</a:t>
            </a:r>
            <a:endParaRPr lang="de-DE" sz="1400" dirty="0">
              <a:latin typeface="+mn-lt"/>
            </a:endParaRPr>
          </a:p>
        </p:txBody>
      </p:sp>
      <p:sp>
        <p:nvSpPr>
          <p:cNvPr id="95" name="Rechteck 94"/>
          <p:cNvSpPr/>
          <p:nvPr/>
        </p:nvSpPr>
        <p:spPr bwMode="auto">
          <a:xfrm>
            <a:off x="6338283" y="4066222"/>
            <a:ext cx="2425472" cy="3175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latin typeface="+mn-lt"/>
              </a:rPr>
              <a:t>biomass / fuel</a:t>
            </a:r>
            <a:endParaRPr lang="de-DE" sz="1400" dirty="0">
              <a:latin typeface="+mn-lt"/>
            </a:endParaRPr>
          </a:p>
        </p:txBody>
      </p:sp>
      <p:sp>
        <p:nvSpPr>
          <p:cNvPr id="105" name="Rechteck 104"/>
          <p:cNvSpPr/>
          <p:nvPr/>
        </p:nvSpPr>
        <p:spPr bwMode="auto">
          <a:xfrm>
            <a:off x="6345085" y="656122"/>
            <a:ext cx="2424242" cy="317500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dirty="0" smtClean="0">
                <a:latin typeface="+mn-lt"/>
              </a:rPr>
              <a:t>offsite renewable energy</a:t>
            </a:r>
            <a:endParaRPr lang="de-DE" sz="1600" b="0" dirty="0">
              <a:latin typeface="+mn-lt"/>
            </a:endParaRPr>
          </a:p>
        </p:txBody>
      </p:sp>
      <p:grpSp>
        <p:nvGrpSpPr>
          <p:cNvPr id="119" name="Gruppieren 118"/>
          <p:cNvGrpSpPr/>
          <p:nvPr/>
        </p:nvGrpSpPr>
        <p:grpSpPr>
          <a:xfrm>
            <a:off x="910212" y="1338267"/>
            <a:ext cx="4739990" cy="3137065"/>
            <a:chOff x="915171" y="1365044"/>
            <a:chExt cx="4739990" cy="3137065"/>
          </a:xfrm>
        </p:grpSpPr>
        <p:pic>
          <p:nvPicPr>
            <p:cNvPr id="64" name="Grafik 63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85894" y="1528222"/>
              <a:ext cx="1977411" cy="2463765"/>
            </a:xfrm>
            <a:prstGeom prst="rect">
              <a:avLst/>
            </a:prstGeom>
          </p:spPr>
        </p:pic>
        <p:sp>
          <p:nvSpPr>
            <p:cNvPr id="69" name="Rechteck 68"/>
            <p:cNvSpPr/>
            <p:nvPr/>
          </p:nvSpPr>
          <p:spPr bwMode="auto">
            <a:xfrm>
              <a:off x="4102225" y="3544936"/>
              <a:ext cx="1552936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915171" y="3544936"/>
              <a:ext cx="1564481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915172" y="4017166"/>
              <a:ext cx="4739988" cy="4849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2471724" y="3932551"/>
              <a:ext cx="1720907" cy="1227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1330093" y="2556561"/>
              <a:ext cx="114912" cy="98830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 bwMode="auto">
            <a:xfrm>
              <a:off x="1052793" y="2403389"/>
              <a:ext cx="672782" cy="63365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2134371" y="3234975"/>
              <a:ext cx="234111" cy="2910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40" name="Ellipse 39"/>
            <p:cNvSpPr>
              <a:spLocks noChangeAspect="1"/>
            </p:cNvSpPr>
            <p:nvPr/>
          </p:nvSpPr>
          <p:spPr bwMode="auto">
            <a:xfrm>
              <a:off x="2168935" y="3286214"/>
              <a:ext cx="162169" cy="15273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4334" y="3701805"/>
              <a:ext cx="166442" cy="648402"/>
            </a:xfrm>
            <a:prstGeom prst="rect">
              <a:avLst/>
            </a:prstGeom>
          </p:spPr>
        </p:pic>
        <p:pic>
          <p:nvPicPr>
            <p:cNvPr id="57" name="Grafik 56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0474" y="3701805"/>
              <a:ext cx="166442" cy="648402"/>
            </a:xfrm>
            <a:prstGeom prst="rect">
              <a:avLst/>
            </a:prstGeom>
          </p:spPr>
        </p:pic>
        <p:pic>
          <p:nvPicPr>
            <p:cNvPr id="58" name="Grafik 5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9753" y="3701805"/>
              <a:ext cx="166442" cy="648402"/>
            </a:xfrm>
            <a:prstGeom prst="rect">
              <a:avLst/>
            </a:prstGeom>
          </p:spPr>
        </p:pic>
        <p:pic>
          <p:nvPicPr>
            <p:cNvPr id="59" name="Grafik 5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2407" y="3701805"/>
              <a:ext cx="166442" cy="648402"/>
            </a:xfrm>
            <a:prstGeom prst="rect">
              <a:avLst/>
            </a:prstGeom>
          </p:spPr>
        </p:pic>
        <p:cxnSp>
          <p:nvCxnSpPr>
            <p:cNvPr id="65" name="Gerader Verbinder 64"/>
            <p:cNvCxnSpPr/>
            <p:nvPr/>
          </p:nvCxnSpPr>
          <p:spPr bwMode="auto">
            <a:xfrm>
              <a:off x="2368482" y="3400593"/>
              <a:ext cx="32035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Gerader Verbinder 66"/>
            <p:cNvCxnSpPr/>
            <p:nvPr/>
          </p:nvCxnSpPr>
          <p:spPr bwMode="auto">
            <a:xfrm>
              <a:off x="2368482" y="3469991"/>
              <a:ext cx="32035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Rechteck 69"/>
            <p:cNvSpPr/>
            <p:nvPr/>
          </p:nvSpPr>
          <p:spPr bwMode="auto">
            <a:xfrm>
              <a:off x="2627631" y="3887512"/>
              <a:ext cx="1335830" cy="1227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4061576" y="3544667"/>
              <a:ext cx="56593" cy="2887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2458062" y="3544667"/>
              <a:ext cx="56593" cy="2887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915172" y="1365044"/>
              <a:ext cx="4739989" cy="3137065"/>
            </a:xfrm>
            <a:prstGeom prst="rect">
              <a:avLst/>
            </a:prstGeom>
            <a:noFill/>
            <a:ln w="6350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60" name="Gerader Verbinder 59"/>
            <p:cNvCxnSpPr/>
            <p:nvPr/>
          </p:nvCxnSpPr>
          <p:spPr bwMode="auto">
            <a:xfrm>
              <a:off x="1300419" y="3723865"/>
              <a:ext cx="138842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Gerader Verbinder 61"/>
            <p:cNvCxnSpPr/>
            <p:nvPr/>
          </p:nvCxnSpPr>
          <p:spPr bwMode="auto">
            <a:xfrm>
              <a:off x="1392784" y="3788646"/>
              <a:ext cx="1296057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Gerader Verbinder 85"/>
            <p:cNvCxnSpPr/>
            <p:nvPr/>
          </p:nvCxnSpPr>
          <p:spPr bwMode="auto">
            <a:xfrm>
              <a:off x="3891992" y="3469991"/>
              <a:ext cx="110507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Gerader Verbinder 91"/>
            <p:cNvCxnSpPr/>
            <p:nvPr/>
          </p:nvCxnSpPr>
          <p:spPr bwMode="auto">
            <a:xfrm>
              <a:off x="3891992" y="3400593"/>
              <a:ext cx="1105072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Gerader Verbinder 113"/>
            <p:cNvCxnSpPr/>
            <p:nvPr/>
          </p:nvCxnSpPr>
          <p:spPr bwMode="auto">
            <a:xfrm flipH="1">
              <a:off x="1387549" y="2760104"/>
              <a:ext cx="1070513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8" name="Rechteck 67"/>
            <p:cNvSpPr/>
            <p:nvPr/>
          </p:nvSpPr>
          <p:spPr bwMode="auto">
            <a:xfrm>
              <a:off x="2638223" y="3384253"/>
              <a:ext cx="219519" cy="45790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de-DE" sz="1800"/>
            </a:p>
          </p:txBody>
        </p:sp>
      </p:grpSp>
      <p:sp>
        <p:nvSpPr>
          <p:cNvPr id="116" name="Rechteck 115"/>
          <p:cNvSpPr/>
          <p:nvPr/>
        </p:nvSpPr>
        <p:spPr bwMode="auto">
          <a:xfrm>
            <a:off x="1856627" y="3779235"/>
            <a:ext cx="2816473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geothermal </a:t>
            </a:r>
            <a:r>
              <a:rPr lang="en-US" sz="1200" dirty="0">
                <a:solidFill>
                  <a:srgbClr val="00B050"/>
                </a:solidFill>
                <a:latin typeface="+mn-lt"/>
              </a:rPr>
              <a:t>heat</a:t>
            </a:r>
            <a:endParaRPr lang="de-DE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7" name="Rechteck 116"/>
          <p:cNvSpPr/>
          <p:nvPr/>
        </p:nvSpPr>
        <p:spPr bwMode="auto">
          <a:xfrm>
            <a:off x="1494268" y="2983629"/>
            <a:ext cx="941109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1200" dirty="0" err="1" smtClean="0">
                <a:solidFill>
                  <a:srgbClr val="00B050"/>
                </a:solidFill>
                <a:latin typeface="+mn-lt"/>
              </a:rPr>
              <a:t>enviromental</a:t>
            </a:r>
            <a:r>
              <a:rPr lang="de-DE" sz="1200" dirty="0" smtClean="0">
                <a:solidFill>
                  <a:srgbClr val="00B050"/>
                </a:solidFill>
                <a:latin typeface="+mn-lt"/>
              </a:rPr>
              <a:t> </a:t>
            </a:r>
          </a:p>
          <a:p>
            <a:r>
              <a:rPr lang="de-DE" sz="1200" dirty="0" err="1" smtClean="0">
                <a:solidFill>
                  <a:srgbClr val="00B050"/>
                </a:solidFill>
                <a:latin typeface="+mn-lt"/>
              </a:rPr>
              <a:t>heat</a:t>
            </a:r>
            <a:r>
              <a:rPr lang="de-DE" sz="1200" dirty="0" smtClean="0">
                <a:solidFill>
                  <a:srgbClr val="00B050"/>
                </a:solidFill>
                <a:latin typeface="+mn-lt"/>
              </a:rPr>
              <a:t> </a:t>
            </a:r>
            <a:endParaRPr lang="de-DE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1572341" y="1367788"/>
            <a:ext cx="3446568" cy="31750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00B050"/>
                </a:solidFill>
                <a:latin typeface="+mn-lt"/>
              </a:rPr>
              <a:t>s</a:t>
            </a:r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olar thermal heat / PV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1682435" y="1038020"/>
            <a:ext cx="3104756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cap="all" dirty="0" smtClean="0">
                <a:solidFill>
                  <a:srgbClr val="0070C0"/>
                </a:solidFill>
                <a:latin typeface="+mn-lt"/>
              </a:rPr>
              <a:t>balance limit = estate</a:t>
            </a:r>
            <a:endParaRPr lang="de-DE" sz="1600" b="0" cap="al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035853" y="646943"/>
            <a:ext cx="2509124" cy="317500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dirty="0" smtClean="0">
                <a:latin typeface="+mn-lt"/>
              </a:rPr>
              <a:t>onsite renewable energy</a:t>
            </a:r>
            <a:endParaRPr lang="de-DE" sz="1600" b="0" dirty="0">
              <a:latin typeface="+mn-lt"/>
            </a:endParaRPr>
          </a:p>
        </p:txBody>
      </p:sp>
      <p:sp>
        <p:nvSpPr>
          <p:cNvPr id="112" name="Rechteck 111"/>
          <p:cNvSpPr/>
          <p:nvPr/>
        </p:nvSpPr>
        <p:spPr bwMode="auto">
          <a:xfrm>
            <a:off x="1529342" y="2411495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biomass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3" name="Rechteck 112"/>
          <p:cNvSpPr/>
          <p:nvPr/>
        </p:nvSpPr>
        <p:spPr bwMode="auto">
          <a:xfrm>
            <a:off x="4517473" y="3050864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00B050"/>
                </a:solidFill>
                <a:latin typeface="+mn-lt"/>
              </a:rPr>
              <a:t>w</a:t>
            </a:r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ind   power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678425" y="3408547"/>
            <a:ext cx="1112777" cy="35217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+mn-lt"/>
              </a:rPr>
              <a:t>heatpump</a:t>
            </a:r>
            <a:endParaRPr lang="de-DE" sz="1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0" name="Rechteck 109"/>
          <p:cNvSpPr/>
          <p:nvPr/>
        </p:nvSpPr>
        <p:spPr bwMode="auto">
          <a:xfrm>
            <a:off x="6345085" y="2229061"/>
            <a:ext cx="2424242" cy="332934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1600" dirty="0" smtClean="0">
                <a:solidFill>
                  <a:srgbClr val="0070C0"/>
                </a:solidFill>
                <a:latin typeface="+mn-lt"/>
              </a:rPr>
              <a:t>COUNTER</a:t>
            </a:r>
            <a:endParaRPr lang="de-DE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feil nach links und rechts 2"/>
          <p:cNvSpPr/>
          <p:nvPr/>
        </p:nvSpPr>
        <p:spPr bwMode="auto">
          <a:xfrm>
            <a:off x="5085521" y="2280112"/>
            <a:ext cx="1164751" cy="230832"/>
          </a:xfrm>
          <a:prstGeom prst="leftRightArrow">
            <a:avLst>
              <a:gd name="adj1" fmla="val 40787"/>
              <a:gd name="adj2" fmla="val 121885"/>
            </a:avLst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50810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209550"/>
            <a:ext cx="3910806" cy="846527"/>
          </a:xfrm>
        </p:spPr>
        <p:txBody>
          <a:bodyPr/>
          <a:lstStyle/>
          <a:p>
            <a:r>
              <a:rPr lang="zh-CN" altLang="de-DE" dirty="0"/>
              <a:t>德国</a:t>
            </a:r>
            <a:r>
              <a:rPr lang="de-DE" altLang="zh-CN" dirty="0"/>
              <a:t>/</a:t>
            </a:r>
            <a:r>
              <a:rPr lang="zh-CN" altLang="de-DE" dirty="0"/>
              <a:t>欧盟的标准</a:t>
            </a:r>
            <a:r>
              <a:rPr lang="zh-CN" altLang="de-DE" dirty="0" smtClean="0"/>
              <a:t>、</a:t>
            </a:r>
            <a:r>
              <a:rPr lang="zh-CN" altLang="de-DE" dirty="0"/>
              <a:t>准则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14046"/>
          <a:stretch/>
        </p:blipFill>
        <p:spPr>
          <a:xfrm>
            <a:off x="4412974" y="0"/>
            <a:ext cx="4656483" cy="52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67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Normen, </a:t>
            </a:r>
            <a:br>
              <a:rPr lang="de-DE" dirty="0" smtClean="0"/>
            </a:br>
            <a:r>
              <a:rPr lang="de-DE" dirty="0" smtClean="0"/>
              <a:t>Richtlinien </a:t>
            </a:r>
            <a:br>
              <a:rPr lang="de-DE" dirty="0" smtClean="0"/>
            </a:br>
            <a:r>
              <a:rPr lang="de-DE" dirty="0" smtClean="0"/>
              <a:t>in Deutschland / EU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14046"/>
          <a:stretch/>
        </p:blipFill>
        <p:spPr>
          <a:xfrm>
            <a:off x="4412974" y="0"/>
            <a:ext cx="4656483" cy="52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6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 smtClean="0"/>
              <a:t>谢谢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8300" y="3013075"/>
            <a:ext cx="2682027" cy="1981200"/>
          </a:xfrm>
        </p:spPr>
        <p:txBody>
          <a:bodyPr/>
          <a:lstStyle/>
          <a:p>
            <a:r>
              <a:rPr lang="de-DE" dirty="0" smtClean="0"/>
              <a:t>Stefan Schirmer</a:t>
            </a:r>
          </a:p>
          <a:p>
            <a:r>
              <a:rPr lang="de-DE" dirty="0"/>
              <a:t>石</a:t>
            </a:r>
            <a:r>
              <a:rPr lang="zh-CN" altLang="de-DE" dirty="0"/>
              <a:t>特凡</a:t>
            </a:r>
            <a:endParaRPr lang="de-DE" dirty="0" smtClean="0"/>
          </a:p>
          <a:p>
            <a:r>
              <a:rPr lang="de-DE" dirty="0" smtClean="0"/>
              <a:t>Stefan.Schirmer@dena.de</a:t>
            </a:r>
          </a:p>
          <a:p>
            <a:r>
              <a:rPr lang="de-DE" dirty="0" smtClean="0"/>
              <a:t>www.dena.de</a:t>
            </a:r>
          </a:p>
          <a:p>
            <a:endParaRPr lang="de-DE" dirty="0" err="1" smtClean="0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3551249" y="3013075"/>
            <a:ext cx="2682027" cy="198120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66700" indent="-266700" algn="l" rtl="0" eaLnBrk="1" fontAlgn="base" hangingPunct="1">
              <a:spcBef>
                <a:spcPct val="0"/>
              </a:spcBef>
              <a:spcAft>
                <a:spcPts val="360"/>
              </a:spcAft>
              <a:buClrTx/>
              <a:buSzPct val="90000"/>
              <a:buFontTx/>
              <a:buNone/>
              <a:defRPr lang="de-DE" sz="1600" b="0" i="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2438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Tx/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Source Sans Pro"/>
                <a:cs typeface="Source Sans Pro"/>
              </a:defRPr>
            </a:lvl2pPr>
            <a:lvl3pPr marL="623888" indent="-171450" algn="l" rtl="0" eaLnBrk="1" fontAlgn="base" hangingPunct="1">
              <a:spcBef>
                <a:spcPct val="0"/>
              </a:spcBef>
              <a:spcAft>
                <a:spcPct val="50000"/>
              </a:spcAft>
              <a:buClrTx/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Source Sans Pro"/>
                <a:cs typeface="Source Sans Pro"/>
              </a:defRPr>
            </a:lvl3pPr>
            <a:lvl4pPr marL="1435100" indent="-292100" algn="l" rtl="0" eaLnBrk="1" fontAlgn="base" hangingPunct="1">
              <a:spcBef>
                <a:spcPct val="20000"/>
              </a:spcBef>
              <a:spcAft>
                <a:spcPct val="50000"/>
              </a:spcAft>
              <a:buSzPct val="90000"/>
              <a:defRPr sz="1400">
                <a:solidFill>
                  <a:schemeClr val="tx1"/>
                </a:solidFill>
                <a:latin typeface="+mn-lt"/>
              </a:defRPr>
            </a:lvl4pPr>
            <a:lvl5pPr marL="23876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35000"/>
              <a:defRPr sz="1400">
                <a:solidFill>
                  <a:schemeClr val="tx1"/>
                </a:solidFill>
                <a:latin typeface="+mn-lt"/>
              </a:defRPr>
            </a:lvl5pPr>
            <a:lvl6pPr marL="28448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35000"/>
              <a:defRPr sz="1400">
                <a:solidFill>
                  <a:schemeClr val="tx1"/>
                </a:solidFill>
                <a:latin typeface="+mn-lt"/>
              </a:defRPr>
            </a:lvl6pPr>
            <a:lvl7pPr marL="33020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35000"/>
              <a:defRPr sz="1400">
                <a:solidFill>
                  <a:schemeClr val="tx1"/>
                </a:solidFill>
                <a:latin typeface="+mn-lt"/>
              </a:defRPr>
            </a:lvl7pPr>
            <a:lvl8pPr marL="37592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35000"/>
              <a:defRPr sz="1400">
                <a:solidFill>
                  <a:schemeClr val="tx1"/>
                </a:solidFill>
                <a:latin typeface="+mn-lt"/>
              </a:defRPr>
            </a:lvl8pPr>
            <a:lvl9pPr marL="421640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SzPct val="35000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smtClean="0"/>
              <a:t>Hui Zhang</a:t>
            </a:r>
          </a:p>
          <a:p>
            <a:r>
              <a:rPr lang="zh-CN" altLang="de-DE" kern="0" dirty="0" smtClean="0"/>
              <a:t>章晖</a:t>
            </a:r>
            <a:endParaRPr lang="de-DE" kern="0" dirty="0" smtClean="0"/>
          </a:p>
          <a:p>
            <a:r>
              <a:rPr lang="de-DE" kern="0" dirty="0" smtClean="0"/>
              <a:t>Hui.zhang@dena.de</a:t>
            </a:r>
          </a:p>
          <a:p>
            <a:r>
              <a:rPr lang="de-DE" kern="0" dirty="0" smtClean="0"/>
              <a:t>www.dena.de</a:t>
            </a:r>
          </a:p>
          <a:p>
            <a:endParaRPr lang="de-DE" kern="0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技术监测 </a:t>
            </a:r>
            <a:r>
              <a:rPr lang="de-DE" dirty="0" smtClean="0"/>
              <a:t>(</a:t>
            </a:r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74890" y="993130"/>
            <a:ext cx="36533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TMon</a:t>
            </a:r>
            <a:r>
              <a:rPr lang="de-DE" sz="1600" b="0" dirty="0" smtClean="0">
                <a:latin typeface="+mn-lt"/>
              </a:rPr>
              <a:t>: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CN" altLang="de-DE" sz="1600" b="0" dirty="0" smtClean="0">
                <a:latin typeface="+mn-lt"/>
              </a:rPr>
              <a:t>数据采集和记录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CN" altLang="de-DE" sz="1600" b="0" dirty="0" smtClean="0">
                <a:latin typeface="+mn-lt"/>
              </a:rPr>
              <a:t>存储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CN" altLang="de-DE" sz="1600" b="0" dirty="0" smtClean="0">
                <a:latin typeface="+mn-lt"/>
              </a:rPr>
              <a:t>可视化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CN" altLang="de-DE" sz="1600" b="0" dirty="0" smtClean="0">
                <a:latin typeface="+mn-lt"/>
              </a:rPr>
              <a:t>评价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 smtClean="0">
                <a:latin typeface="+mn-lt"/>
              </a:rPr>
              <a:t>数据 </a:t>
            </a:r>
            <a:r>
              <a:rPr lang="de-DE" sz="1600" b="0" dirty="0" smtClean="0">
                <a:latin typeface="+mn-lt"/>
              </a:rPr>
              <a:t>(</a:t>
            </a:r>
            <a:r>
              <a:rPr lang="zh-CN" altLang="de-DE" sz="1600" b="0" dirty="0">
                <a:latin typeface="+mn-lt"/>
              </a:rPr>
              <a:t>状态和过程变量</a:t>
            </a:r>
            <a:r>
              <a:rPr lang="de-DE" sz="1600" b="0" dirty="0" smtClean="0">
                <a:latin typeface="+mn-lt"/>
              </a:rPr>
              <a:t>)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 smtClean="0">
                <a:latin typeface="+mn-lt"/>
              </a:rPr>
              <a:t>建筑以及暖</a:t>
            </a:r>
            <a:r>
              <a:rPr lang="zh-CN" altLang="de-DE" sz="1600" b="0" dirty="0">
                <a:latin typeface="+mn-lt"/>
              </a:rPr>
              <a:t>通</a:t>
            </a:r>
            <a:r>
              <a:rPr lang="zh-CN" altLang="de-DE" sz="1600" b="0" dirty="0" smtClean="0">
                <a:latin typeface="+mn-lt"/>
              </a:rPr>
              <a:t>空调设施（建筑技术设施设备）</a:t>
            </a:r>
            <a:endParaRPr lang="de-DE" sz="1600" b="0" dirty="0">
              <a:latin typeface="+mn-lt"/>
            </a:endParaRPr>
          </a:p>
        </p:txBody>
      </p:sp>
      <p:sp>
        <p:nvSpPr>
          <p:cNvPr id="6" name="Ellipse 5"/>
          <p:cNvSpPr>
            <a:spLocks noChangeAspect="1"/>
          </p:cNvSpPr>
          <p:nvPr/>
        </p:nvSpPr>
        <p:spPr bwMode="auto">
          <a:xfrm>
            <a:off x="4136532" y="1453047"/>
            <a:ext cx="2014287" cy="1909375"/>
          </a:xfrm>
          <a:prstGeom prst="ellipse">
            <a:avLst/>
          </a:prstGeom>
          <a:solidFill>
            <a:schemeClr val="accent1">
              <a:alpha val="52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>
                <a:latin typeface="+mn-lt"/>
              </a:rPr>
              <a:t>E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能源监测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Ellipse 6"/>
          <p:cNvSpPr>
            <a:spLocks noChangeAspect="1"/>
          </p:cNvSpPr>
          <p:nvPr/>
        </p:nvSpPr>
        <p:spPr bwMode="auto">
          <a:xfrm>
            <a:off x="5819782" y="1453046"/>
            <a:ext cx="2014287" cy="1909375"/>
          </a:xfrm>
          <a:prstGeom prst="ellipse">
            <a:avLst/>
          </a:prstGeom>
          <a:solidFill>
            <a:schemeClr val="accent5">
              <a:lumMod val="40000"/>
              <a:lumOff val="60000"/>
              <a:alpha val="52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>
                <a:latin typeface="+mn-lt"/>
              </a:rPr>
              <a:t>A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设备监测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 bwMode="auto">
          <a:xfrm>
            <a:off x="5018567" y="2680833"/>
            <a:ext cx="2014287" cy="1909375"/>
          </a:xfrm>
          <a:prstGeom prst="ellipse">
            <a:avLst/>
          </a:prstGeom>
          <a:solidFill>
            <a:srgbClr val="76B82A">
              <a:alpha val="52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 smtClean="0">
                <a:latin typeface="+mn-lt"/>
              </a:rPr>
              <a:t>GB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建筑</a:t>
            </a:r>
            <a:r>
              <a:rPr kumimoji="0" lang="de-DE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</a:t>
            </a:r>
            <a:r>
              <a:rPr kumimoji="0" lang="zh-CN" alt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舒适度监测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itel 3"/>
          <p:cNvSpPr txBox="1">
            <a:spLocks/>
          </p:cNvSpPr>
          <p:nvPr/>
        </p:nvSpPr>
        <p:spPr>
          <a:xfrm>
            <a:off x="3311572" y="643816"/>
            <a:ext cx="5428275" cy="69862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lnSpc>
                <a:spcPts val="2960"/>
              </a:lnSpc>
              <a:spcBef>
                <a:spcPct val="0"/>
              </a:spcBef>
              <a:spcAft>
                <a:spcPct val="0"/>
              </a:spcAft>
              <a:defRPr sz="2800" b="1" i="0" cap="all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ctr"/>
            <a:r>
              <a:rPr lang="zh-CN" altLang="de-DE" sz="1600" kern="0" cap="none" dirty="0" smtClean="0"/>
              <a:t>建筑建成后</a:t>
            </a:r>
            <a:r>
              <a:rPr lang="zh-CN" altLang="de-DE" sz="1600" kern="0" cap="none" dirty="0"/>
              <a:t>：</a:t>
            </a:r>
            <a:r>
              <a:rPr lang="de-DE" sz="1600" kern="0" cap="none" dirty="0" smtClean="0"/>
              <a:t> </a:t>
            </a:r>
          </a:p>
          <a:p>
            <a:pPr algn="ctr"/>
            <a:r>
              <a:rPr lang="zh-CN" altLang="de-DE" sz="1600" kern="0" cap="none" dirty="0" smtClean="0"/>
              <a:t>调整监测 </a:t>
            </a:r>
            <a:r>
              <a:rPr lang="de-DE" sz="1600" kern="0" cap="none" dirty="0" smtClean="0"/>
              <a:t>(</a:t>
            </a:r>
            <a:r>
              <a:rPr lang="de-DE" sz="1600" kern="0" cap="none" dirty="0" err="1" smtClean="0"/>
              <a:t>ERMon</a:t>
            </a:r>
            <a:r>
              <a:rPr lang="de-DE" sz="1600" kern="0" cap="none" dirty="0" smtClean="0"/>
              <a:t>) 1-2 </a:t>
            </a:r>
            <a:r>
              <a:rPr lang="zh-CN" altLang="de-DE" sz="1600" kern="0" cap="none" dirty="0"/>
              <a:t>年</a:t>
            </a:r>
            <a:endParaRPr lang="de-DE" sz="1600" kern="0" cap="none" dirty="0"/>
          </a:p>
        </p:txBody>
      </p:sp>
      <p:sp>
        <p:nvSpPr>
          <p:cNvPr id="10" name="Titel 3"/>
          <p:cNvSpPr txBox="1">
            <a:spLocks/>
          </p:cNvSpPr>
          <p:nvPr/>
        </p:nvSpPr>
        <p:spPr>
          <a:xfrm>
            <a:off x="3311572" y="4520052"/>
            <a:ext cx="5428275" cy="51787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lnSpc>
                <a:spcPts val="2960"/>
              </a:lnSpc>
              <a:spcBef>
                <a:spcPct val="0"/>
              </a:spcBef>
              <a:spcAft>
                <a:spcPct val="0"/>
              </a:spcAft>
              <a:defRPr sz="2800" b="1" i="0" cap="all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ctr"/>
            <a:r>
              <a:rPr lang="zh-CN" altLang="de-DE" sz="1600" kern="0" cap="none" dirty="0" smtClean="0"/>
              <a:t>长期监测 </a:t>
            </a:r>
            <a:r>
              <a:rPr lang="de-DE" sz="1600" kern="0" cap="none" dirty="0" smtClean="0"/>
              <a:t>(</a:t>
            </a:r>
            <a:r>
              <a:rPr lang="de-DE" sz="1600" kern="0" cap="none" dirty="0" err="1" smtClean="0"/>
              <a:t>LZMon</a:t>
            </a:r>
            <a:r>
              <a:rPr lang="de-DE" sz="1600" kern="0" cap="none" dirty="0" smtClean="0"/>
              <a:t>)</a:t>
            </a:r>
            <a:endParaRPr lang="de-DE" sz="1600" kern="0" cap="none" dirty="0"/>
          </a:p>
        </p:txBody>
      </p:sp>
    </p:spTree>
    <p:extLst>
      <p:ext uri="{BB962C8B-B14F-4D97-AF65-F5344CB8AC3E}">
        <p14:creationId xmlns:p14="http://schemas.microsoft.com/office/powerpoint/2010/main" val="224800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8382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Technisches Monitoring (</a:t>
            </a:r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74890" y="993130"/>
            <a:ext cx="36533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TMon</a:t>
            </a:r>
            <a:r>
              <a:rPr lang="de-DE" sz="1600" b="0" dirty="0" smtClean="0">
                <a:latin typeface="+mn-lt"/>
              </a:rPr>
              <a:t>: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de-DE" sz="1600" b="0" dirty="0" smtClean="0">
                <a:latin typeface="+mn-lt"/>
              </a:rPr>
              <a:t>Erfassen</a:t>
            </a:r>
            <a:r>
              <a:rPr lang="de-DE" sz="1600" b="0" dirty="0">
                <a:latin typeface="+mn-lt"/>
              </a:rPr>
              <a:t>, </a:t>
            </a:r>
            <a:endParaRPr lang="de-DE" sz="1600" b="0" dirty="0" smtClean="0">
              <a:latin typeface="+mn-lt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de-DE" sz="1600" b="0" dirty="0" smtClean="0">
                <a:latin typeface="+mn-lt"/>
              </a:rPr>
              <a:t>Speicherung,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de-DE" sz="1600" b="0" dirty="0" smtClean="0">
                <a:latin typeface="+mn-lt"/>
              </a:rPr>
              <a:t>Visualisierung </a:t>
            </a:r>
            <a:r>
              <a:rPr lang="de-DE" sz="1600" b="0" dirty="0">
                <a:latin typeface="+mn-lt"/>
              </a:rPr>
              <a:t>und </a:t>
            </a:r>
            <a:endParaRPr lang="de-DE" sz="1600" b="0" dirty="0" smtClean="0">
              <a:latin typeface="+mn-lt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de-DE" sz="1600" b="0" dirty="0" smtClean="0">
                <a:latin typeface="+mn-lt"/>
              </a:rPr>
              <a:t>Auswertung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von Daten (Zustands- und Prozessgrößen)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von </a:t>
            </a:r>
            <a:r>
              <a:rPr lang="de-DE" sz="1600" b="0" dirty="0">
                <a:latin typeface="+mn-lt"/>
              </a:rPr>
              <a:t>Gebäuden </a:t>
            </a:r>
            <a:r>
              <a:rPr lang="de-DE" sz="1600" b="0" dirty="0" smtClean="0">
                <a:latin typeface="+mn-lt"/>
              </a:rPr>
              <a:t>mit HVAC (gebäudetechnischen Anlagen).</a:t>
            </a:r>
            <a:endParaRPr lang="de-DE" sz="1600" b="0" dirty="0">
              <a:latin typeface="+mn-lt"/>
            </a:endParaRPr>
          </a:p>
        </p:txBody>
      </p:sp>
      <p:sp>
        <p:nvSpPr>
          <p:cNvPr id="6" name="Ellipse 5"/>
          <p:cNvSpPr>
            <a:spLocks noChangeAspect="1"/>
          </p:cNvSpPr>
          <p:nvPr/>
        </p:nvSpPr>
        <p:spPr bwMode="auto">
          <a:xfrm>
            <a:off x="4136532" y="1453047"/>
            <a:ext cx="2014287" cy="1909375"/>
          </a:xfrm>
          <a:prstGeom prst="ellipse">
            <a:avLst/>
          </a:prstGeom>
          <a:solidFill>
            <a:schemeClr val="accent1">
              <a:alpha val="52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>
                <a:latin typeface="+mn-lt"/>
              </a:rPr>
              <a:t>E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Energie-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monitoring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Ellipse 6"/>
          <p:cNvSpPr>
            <a:spLocks noChangeAspect="1"/>
          </p:cNvSpPr>
          <p:nvPr/>
        </p:nvSpPr>
        <p:spPr bwMode="auto">
          <a:xfrm>
            <a:off x="5819782" y="1453046"/>
            <a:ext cx="2014287" cy="1909375"/>
          </a:xfrm>
          <a:prstGeom prst="ellipse">
            <a:avLst/>
          </a:prstGeom>
          <a:solidFill>
            <a:schemeClr val="accent5">
              <a:lumMod val="40000"/>
              <a:lumOff val="60000"/>
              <a:alpha val="52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>
                <a:latin typeface="+mn-lt"/>
              </a:rPr>
              <a:t>A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Anlagen-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monitoring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 bwMode="auto">
          <a:xfrm>
            <a:off x="5018567" y="2680833"/>
            <a:ext cx="2014287" cy="1909375"/>
          </a:xfrm>
          <a:prstGeom prst="ellipse">
            <a:avLst/>
          </a:prstGeom>
          <a:solidFill>
            <a:srgbClr val="76B82A">
              <a:alpha val="52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 smtClean="0">
                <a:latin typeface="+mn-lt"/>
              </a:rPr>
              <a:t>GB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Gebäude-/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Behaglichkeits-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monitoring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itel 3"/>
          <p:cNvSpPr txBox="1">
            <a:spLocks/>
          </p:cNvSpPr>
          <p:nvPr/>
        </p:nvSpPr>
        <p:spPr>
          <a:xfrm>
            <a:off x="3311572" y="643816"/>
            <a:ext cx="5428275" cy="69862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lnSpc>
                <a:spcPts val="2960"/>
              </a:lnSpc>
              <a:spcBef>
                <a:spcPct val="0"/>
              </a:spcBef>
              <a:spcAft>
                <a:spcPct val="0"/>
              </a:spcAft>
              <a:defRPr sz="2800" b="1" i="0" cap="all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ctr"/>
            <a:r>
              <a:rPr lang="de-DE" sz="1600" kern="0" cap="none" dirty="0" smtClean="0"/>
              <a:t>Nach Gebäude Fertigstellung: </a:t>
            </a:r>
          </a:p>
          <a:p>
            <a:pPr algn="ctr"/>
            <a:r>
              <a:rPr lang="de-DE" sz="1600" kern="0" cap="none" dirty="0" err="1" smtClean="0"/>
              <a:t>Einregulierungs</a:t>
            </a:r>
            <a:r>
              <a:rPr lang="de-DE" sz="1600" kern="0" cap="none" dirty="0" smtClean="0"/>
              <a:t> Monitoring (</a:t>
            </a:r>
            <a:r>
              <a:rPr lang="de-DE" sz="1600" kern="0" cap="none" dirty="0" err="1" smtClean="0"/>
              <a:t>ERMon</a:t>
            </a:r>
            <a:r>
              <a:rPr lang="de-DE" sz="1600" kern="0" cap="none" dirty="0" smtClean="0"/>
              <a:t>) 1-2 Jahre</a:t>
            </a:r>
            <a:endParaRPr lang="de-DE" sz="1600" kern="0" cap="none" dirty="0"/>
          </a:p>
        </p:txBody>
      </p:sp>
      <p:sp>
        <p:nvSpPr>
          <p:cNvPr id="10" name="Titel 3"/>
          <p:cNvSpPr txBox="1">
            <a:spLocks/>
          </p:cNvSpPr>
          <p:nvPr/>
        </p:nvSpPr>
        <p:spPr>
          <a:xfrm>
            <a:off x="3311572" y="4520052"/>
            <a:ext cx="5428275" cy="51787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lnSpc>
                <a:spcPts val="2960"/>
              </a:lnSpc>
              <a:spcBef>
                <a:spcPct val="0"/>
              </a:spcBef>
              <a:spcAft>
                <a:spcPct val="0"/>
              </a:spcAft>
              <a:defRPr sz="2800" b="1" i="0" cap="all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ctr"/>
            <a:r>
              <a:rPr lang="de-DE" sz="1600" kern="0" cap="none" dirty="0" smtClean="0"/>
              <a:t>Langzeit Monitoring (</a:t>
            </a:r>
            <a:r>
              <a:rPr lang="de-DE" sz="1600" kern="0" cap="none" dirty="0" err="1" smtClean="0"/>
              <a:t>LZMon</a:t>
            </a:r>
            <a:r>
              <a:rPr lang="de-DE" sz="1600" kern="0" cap="none" dirty="0" smtClean="0"/>
              <a:t>)</a:t>
            </a:r>
            <a:endParaRPr lang="de-DE" sz="1600" kern="0" cap="none" dirty="0"/>
          </a:p>
        </p:txBody>
      </p:sp>
    </p:spTree>
    <p:extLst>
      <p:ext uri="{BB962C8B-B14F-4D97-AF65-F5344CB8AC3E}">
        <p14:creationId xmlns:p14="http://schemas.microsoft.com/office/powerpoint/2010/main" val="3813171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639418"/>
          </a:xfrm>
          <a:prstGeom prst="rect">
            <a:avLst/>
          </a:prstGeom>
        </p:spPr>
        <p:txBody>
          <a:bodyPr/>
          <a:lstStyle/>
          <a:p>
            <a:r>
              <a:rPr lang="zh-CN" altLang="de-DE" dirty="0" smtClean="0"/>
              <a:t>技术监测（</a:t>
            </a:r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zh-CN" altLang="de-DE" cap="none" dirty="0" smtClean="0"/>
              <a:t>）</a:t>
            </a:r>
            <a:r>
              <a:rPr lang="de-DE" dirty="0" smtClean="0"/>
              <a:t> – </a:t>
            </a:r>
            <a:r>
              <a:rPr lang="zh-CN" altLang="de-DE" dirty="0" smtClean="0"/>
              <a:t>建筑生命周期</a:t>
            </a:r>
            <a:r>
              <a:rPr lang="zh-CN" altLang="de-DE" dirty="0"/>
              <a:t>中的质量保证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-79513" y="3020781"/>
            <a:ext cx="601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TMon</a:t>
            </a:r>
            <a:r>
              <a:rPr lang="de-DE" sz="1600" b="0" dirty="0" smtClean="0">
                <a:latin typeface="+mn-lt"/>
              </a:rPr>
              <a:t>: </a:t>
            </a:r>
            <a:r>
              <a:rPr lang="zh-CN" altLang="de-DE" sz="1600" b="0" dirty="0">
                <a:latin typeface="+mn-lt"/>
              </a:rPr>
              <a:t>所有测量和控制技术的规划和建设</a:t>
            </a:r>
            <a:endParaRPr lang="de-DE" sz="1600" b="0" dirty="0">
              <a:latin typeface="+mn-lt"/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89507035"/>
              </p:ext>
            </p:extLst>
          </p:nvPr>
        </p:nvGraphicFramePr>
        <p:xfrm>
          <a:off x="161422" y="2114473"/>
          <a:ext cx="8751990" cy="915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hteck 12"/>
          <p:cNvSpPr/>
          <p:nvPr/>
        </p:nvSpPr>
        <p:spPr>
          <a:xfrm>
            <a:off x="5796503" y="3020780"/>
            <a:ext cx="2735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de-DE" sz="1600" b="0" dirty="0" smtClean="0">
                <a:latin typeface="+mn-lt"/>
              </a:rPr>
              <a:t>长期监测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LZMon</a:t>
            </a:r>
            <a:r>
              <a:rPr lang="de-DE" sz="1600" b="0" dirty="0" smtClean="0">
                <a:latin typeface="+mn-lt"/>
              </a:rPr>
              <a:t> </a:t>
            </a:r>
            <a:r>
              <a:rPr lang="zh-CN" altLang="de-DE" sz="1600" b="0" dirty="0" smtClean="0">
                <a:latin typeface="+mn-lt"/>
              </a:rPr>
              <a:t>第</a:t>
            </a:r>
            <a:r>
              <a:rPr lang="de-DE" altLang="zh-CN" sz="1600" b="0" dirty="0" smtClean="0">
                <a:latin typeface="+mn-lt"/>
              </a:rPr>
              <a:t>3</a:t>
            </a:r>
            <a:r>
              <a:rPr lang="zh-CN" altLang="de-DE" sz="1600" b="0" dirty="0" smtClean="0">
                <a:latin typeface="+mn-lt"/>
              </a:rPr>
              <a:t>年开始</a:t>
            </a:r>
            <a:endParaRPr lang="de-DE" sz="1600" b="0" dirty="0">
              <a:latin typeface="+mn-lt"/>
            </a:endParaRPr>
          </a:p>
        </p:txBody>
      </p:sp>
      <p:sp>
        <p:nvSpPr>
          <p:cNvPr id="10" name="Pfeil nach oben 9"/>
          <p:cNvSpPr/>
          <p:nvPr/>
        </p:nvSpPr>
        <p:spPr bwMode="auto">
          <a:xfrm>
            <a:off x="5653378" y="3089373"/>
            <a:ext cx="230587" cy="1013498"/>
          </a:xfrm>
          <a:prstGeom prst="upArrow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393413" y="4102871"/>
            <a:ext cx="509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de-DE" sz="1600" b="0" dirty="0" smtClean="0">
                <a:latin typeface="+mn-lt"/>
              </a:rPr>
              <a:t>调整监测</a:t>
            </a:r>
            <a:r>
              <a:rPr lang="de-DE" sz="1600" b="0" dirty="0" smtClean="0">
                <a:latin typeface="+mn-lt"/>
              </a:rPr>
              <a:t> ERMon1-2 </a:t>
            </a:r>
            <a:r>
              <a:rPr lang="zh-CN" altLang="de-DE" sz="1600" b="0" dirty="0">
                <a:latin typeface="+mn-lt"/>
              </a:rPr>
              <a:t>年</a:t>
            </a:r>
            <a:r>
              <a:rPr lang="de-DE" sz="1600" b="0" dirty="0" smtClean="0">
                <a:latin typeface="+mn-lt"/>
              </a:rPr>
              <a:t> </a:t>
            </a:r>
            <a:endParaRPr lang="de-DE" sz="1600" b="0" dirty="0">
              <a:latin typeface="+mn-lt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68300" y="1021988"/>
            <a:ext cx="8720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>
                <a:latin typeface="+mn-lt"/>
              </a:rPr>
              <a:t>无</a:t>
            </a:r>
            <a:r>
              <a:rPr lang="zh-CN" altLang="de-DE" sz="1600" b="0" dirty="0" smtClean="0">
                <a:latin typeface="+mn-lt"/>
              </a:rPr>
              <a:t>故障的、经济性的和</a:t>
            </a:r>
            <a:r>
              <a:rPr lang="zh-CN" altLang="de-DE" sz="1600" b="0" dirty="0">
                <a:latin typeface="+mn-lt"/>
              </a:rPr>
              <a:t>节能的建筑运行。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de-DE" sz="1600" b="0" dirty="0">
                <a:latin typeface="+mn-lt"/>
              </a:rPr>
              <a:t>识别故障和优化系统控制</a:t>
            </a:r>
            <a:endParaRPr lang="de-DE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1346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639418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 – Qualitätssicherung im Lebenszyklus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-79513" y="3020781"/>
            <a:ext cx="6019141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TMon</a:t>
            </a:r>
            <a:r>
              <a:rPr lang="de-DE" sz="1600" b="0" dirty="0" smtClean="0">
                <a:latin typeface="+mn-lt"/>
              </a:rPr>
              <a:t>: Planung und Bau aller </a:t>
            </a:r>
          </a:p>
          <a:p>
            <a:pPr>
              <a:lnSpc>
                <a:spcPct val="150000"/>
              </a:lnSpc>
            </a:pPr>
            <a:r>
              <a:rPr lang="de-DE" sz="1600" b="0" dirty="0" smtClean="0">
                <a:latin typeface="+mn-lt"/>
              </a:rPr>
              <a:t>Mess- und Steuerungstechnik</a:t>
            </a:r>
            <a:endParaRPr lang="de-DE" sz="1600" b="0" dirty="0">
              <a:latin typeface="+mn-lt"/>
            </a:endParaRPr>
          </a:p>
        </p:txBody>
      </p:sp>
      <p:graphicFrame>
        <p:nvGraphicFramePr>
          <p:cNvPr id="2" name="Diagramm 1"/>
          <p:cNvGraphicFramePr/>
          <p:nvPr>
            <p:extLst/>
          </p:nvPr>
        </p:nvGraphicFramePr>
        <p:xfrm>
          <a:off x="161422" y="2114473"/>
          <a:ext cx="8751990" cy="915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hteck 12"/>
          <p:cNvSpPr/>
          <p:nvPr/>
        </p:nvSpPr>
        <p:spPr>
          <a:xfrm>
            <a:off x="5796503" y="3020780"/>
            <a:ext cx="2735247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Langzeitmonitoring</a:t>
            </a:r>
            <a:r>
              <a:rPr lang="de-DE" sz="1600" b="0" dirty="0" smtClean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LZMon</a:t>
            </a:r>
            <a:r>
              <a:rPr lang="de-DE" sz="1600" b="0" dirty="0" smtClean="0">
                <a:latin typeface="+mn-lt"/>
              </a:rPr>
              <a:t> ab 3. Jahr</a:t>
            </a:r>
            <a:endParaRPr lang="de-DE" sz="1600" b="0" dirty="0">
              <a:latin typeface="+mn-lt"/>
            </a:endParaRPr>
          </a:p>
        </p:txBody>
      </p:sp>
      <p:sp>
        <p:nvSpPr>
          <p:cNvPr id="10" name="Pfeil nach oben 9"/>
          <p:cNvSpPr/>
          <p:nvPr/>
        </p:nvSpPr>
        <p:spPr bwMode="auto">
          <a:xfrm>
            <a:off x="5653378" y="3089373"/>
            <a:ext cx="230587" cy="1013498"/>
          </a:xfrm>
          <a:prstGeom prst="upArrow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393413" y="4102871"/>
            <a:ext cx="509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Einregulierungsmonitoring</a:t>
            </a:r>
            <a:r>
              <a:rPr lang="de-DE" sz="1600" b="0" dirty="0" smtClean="0">
                <a:latin typeface="+mn-lt"/>
              </a:rPr>
              <a:t> ERMon1-2 Jahre </a:t>
            </a:r>
            <a:endParaRPr lang="de-DE" sz="1600" b="0" dirty="0">
              <a:latin typeface="+mn-lt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68300" y="1021988"/>
            <a:ext cx="8720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störungsfreier, wirtschaftlicher und energieeffizienter Gebäudebetrieb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Identifizieren von </a:t>
            </a:r>
            <a:r>
              <a:rPr lang="de-DE" sz="1600" b="0" dirty="0">
                <a:latin typeface="+mn-lt"/>
              </a:rPr>
              <a:t>F</a:t>
            </a:r>
            <a:r>
              <a:rPr lang="de-DE" sz="1600" b="0" dirty="0" smtClean="0">
                <a:latin typeface="+mn-lt"/>
              </a:rPr>
              <a:t>ehlern und Optimierung der Anlagensteuerung</a:t>
            </a:r>
            <a:endParaRPr lang="de-DE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622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639418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 – </a:t>
            </a:r>
            <a:r>
              <a:rPr lang="zh-CN" altLang="de-DE" dirty="0" smtClean="0"/>
              <a:t>参与方和</a:t>
            </a:r>
            <a:r>
              <a:rPr lang="zh-CN" altLang="de-DE" dirty="0"/>
              <a:t>能力</a:t>
            </a:r>
            <a:endParaRPr lang="de-DE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964623599"/>
              </p:ext>
            </p:extLst>
          </p:nvPr>
        </p:nvGraphicFramePr>
        <p:xfrm>
          <a:off x="848138" y="583850"/>
          <a:ext cx="6991849" cy="3982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/>
          <p:cNvSpPr/>
          <p:nvPr/>
        </p:nvSpPr>
        <p:spPr>
          <a:xfrm>
            <a:off x="431849" y="601403"/>
            <a:ext cx="7340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altLang="zh-CN" sz="1600" b="0" dirty="0" err="1">
                <a:latin typeface="+mn-lt"/>
              </a:rPr>
              <a:t>TMon</a:t>
            </a:r>
            <a:r>
              <a:rPr lang="zh-CN" altLang="de-DE" sz="1600" b="0" dirty="0" smtClean="0">
                <a:latin typeface="+mn-lt"/>
              </a:rPr>
              <a:t>对于建筑成本大于</a:t>
            </a:r>
            <a:r>
              <a:rPr lang="de-DE" altLang="zh-CN" sz="1600" b="0" dirty="0">
                <a:latin typeface="+mn-lt"/>
              </a:rPr>
              <a:t>200</a:t>
            </a:r>
            <a:r>
              <a:rPr lang="zh-CN" altLang="de-DE" sz="1600" b="0" dirty="0">
                <a:latin typeface="+mn-lt"/>
              </a:rPr>
              <a:t>万</a:t>
            </a:r>
            <a:r>
              <a:rPr lang="zh-CN" altLang="de-DE" sz="1600" b="0" dirty="0" smtClean="0">
                <a:latin typeface="+mn-lt"/>
              </a:rPr>
              <a:t>欧元的</a:t>
            </a:r>
            <a:r>
              <a:rPr lang="zh-CN" altLang="de-DE" sz="1600" b="0" dirty="0">
                <a:latin typeface="+mn-lt"/>
              </a:rPr>
              <a:t>大型</a:t>
            </a:r>
            <a:r>
              <a:rPr lang="zh-CN" altLang="de-DE" sz="1600" b="0" dirty="0" smtClean="0">
                <a:latin typeface="+mn-lt"/>
              </a:rPr>
              <a:t>建筑具有很大意义</a:t>
            </a:r>
            <a:endParaRPr lang="de-DE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6249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8300" y="209550"/>
            <a:ext cx="8470900" cy="639418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TM</a:t>
            </a:r>
            <a:r>
              <a:rPr lang="de-DE" cap="none" dirty="0" err="1" smtClean="0"/>
              <a:t>on</a:t>
            </a:r>
            <a:r>
              <a:rPr lang="de-DE" dirty="0" smtClean="0"/>
              <a:t> – Beteiligte und Kompetenzen</a:t>
            </a:r>
            <a:endParaRPr lang="de-DE" dirty="0"/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848138" y="583850"/>
          <a:ext cx="6991849" cy="3982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/>
          <p:cNvSpPr/>
          <p:nvPr/>
        </p:nvSpPr>
        <p:spPr>
          <a:xfrm>
            <a:off x="431849" y="601403"/>
            <a:ext cx="7340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dirty="0" err="1" smtClean="0">
                <a:latin typeface="+mn-lt"/>
              </a:rPr>
              <a:t>TMon</a:t>
            </a:r>
            <a:r>
              <a:rPr lang="de-DE" sz="1600" b="0" dirty="0" smtClean="0">
                <a:latin typeface="+mn-lt"/>
              </a:rPr>
              <a:t> für größere Gebäude &gt; 2 </a:t>
            </a:r>
            <a:r>
              <a:rPr lang="de-DE" sz="1600" b="0" dirty="0" err="1" smtClean="0">
                <a:latin typeface="+mn-lt"/>
              </a:rPr>
              <a:t>Mio</a:t>
            </a:r>
            <a:r>
              <a:rPr lang="de-DE" sz="1600" b="0" dirty="0" smtClean="0">
                <a:latin typeface="+mn-lt"/>
              </a:rPr>
              <a:t> € Baukosten sinnvoll</a:t>
            </a:r>
            <a:endParaRPr lang="de-DE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4374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a_MASTER_7">
  <a:themeElements>
    <a:clrScheme name="DENA POWERPOINT">
      <a:dk1>
        <a:sysClr val="windowText" lastClr="000000"/>
      </a:dk1>
      <a:lt1>
        <a:sysClr val="window" lastClr="FFFFFF"/>
      </a:lt1>
      <a:dk2>
        <a:srgbClr val="CD0920"/>
      </a:dk2>
      <a:lt2>
        <a:srgbClr val="DF6421"/>
      </a:lt2>
      <a:accent1>
        <a:srgbClr val="EEA420"/>
      </a:accent1>
      <a:accent2>
        <a:srgbClr val="BCB700"/>
      </a:accent2>
      <a:accent3>
        <a:srgbClr val="55AB26"/>
      </a:accent3>
      <a:accent4>
        <a:srgbClr val="32A8AE"/>
      </a:accent4>
      <a:accent5>
        <a:srgbClr val="447EBC"/>
      </a:accent5>
      <a:accent6>
        <a:srgbClr val="A00067"/>
      </a:accent6>
      <a:hlink>
        <a:srgbClr val="DD6421"/>
      </a:hlink>
      <a:folHlink>
        <a:srgbClr val="CD092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800" b="0" dirty="0" err="1" smtClean="0">
            <a:latin typeface="+mn-lt"/>
          </a:defRPr>
        </a:defPPr>
      </a:lstStyle>
    </a:txDef>
  </a:objectDefaults>
  <a:extraClrSchemeLst>
    <a:extraClrScheme>
      <a:clrScheme name="Leer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92D4ADC8648346B7073A8FC39270D8" ma:contentTypeVersion="16" ma:contentTypeDescription="Create a new document." ma:contentTypeScope="" ma:versionID="43f1f147785e1892dd1ae0504cb0a1ec">
  <xsd:schema xmlns:xsd="http://www.w3.org/2001/XMLSchema" xmlns:xs="http://www.w3.org/2001/XMLSchema" xmlns:p="http://schemas.microsoft.com/office/2006/metadata/properties" xmlns:ns2="ddbe0ab4-5a56-490b-8f82-91038a55f73c" xmlns:ns3="a38c399c-8ff7-4174-a2b7-36aff2312e5b" targetNamespace="http://schemas.microsoft.com/office/2006/metadata/properties" ma:root="true" ma:fieldsID="82a60ed105feff824a8e73c209b61afd" ns2:_="" ns3:_="">
    <xsd:import namespace="ddbe0ab4-5a56-490b-8f82-91038a55f73c"/>
    <xsd:import namespace="a38c399c-8ff7-4174-a2b7-36aff2312e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e0ab4-5a56-490b-8f82-91038a55f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c399c-8ff7-4174-a2b7-36aff2312e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04b153f-b74c-40b8-bbdc-65ae84240e73}" ma:internalName="TaxCatchAll" ma:showField="CatchAllData" ma:web="a38c399c-8ff7-4174-a2b7-36aff2312e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83C40-17E1-45AC-93CF-62088F02205D}"/>
</file>

<file path=customXml/itemProps2.xml><?xml version="1.0" encoding="utf-8"?>
<ds:datastoreItem xmlns:ds="http://schemas.openxmlformats.org/officeDocument/2006/customXml" ds:itemID="{4FCC93A7-1511-45F7-821A-BDB8DD30E587}"/>
</file>

<file path=docProps/app.xml><?xml version="1.0" encoding="utf-8"?>
<Properties xmlns="http://schemas.openxmlformats.org/officeDocument/2006/extended-properties" xmlns:vt="http://schemas.openxmlformats.org/officeDocument/2006/docPropsVTypes">
  <Template>dena_MASTER_deutsch_16-9</Template>
  <TotalTime>0</TotalTime>
  <Words>1955</Words>
  <Application>Microsoft Office PowerPoint</Application>
  <PresentationFormat>Bildschirmpräsentation (16:9)</PresentationFormat>
  <Paragraphs>428</Paragraphs>
  <Slides>32</Slides>
  <Notes>2</Notes>
  <HiddenSlides>15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5" baseType="lpstr">
      <vt:lpstr>SimHei</vt:lpstr>
      <vt:lpstr>SimHei</vt:lpstr>
      <vt:lpstr>宋体</vt:lpstr>
      <vt:lpstr>宋体</vt:lpstr>
      <vt:lpstr>TimesNewRomanPSMT</vt:lpstr>
      <vt:lpstr>Arial</vt:lpstr>
      <vt:lpstr>Calibri</vt:lpstr>
      <vt:lpstr>Roboto Slab Regular</vt:lpstr>
      <vt:lpstr>Source Sans Pro</vt:lpstr>
      <vt:lpstr>Times</vt:lpstr>
      <vt:lpstr>Times New Roman</vt:lpstr>
      <vt:lpstr>Wingdings</vt:lpstr>
      <vt:lpstr>dena_MASTER_7</vt:lpstr>
      <vt:lpstr>碳中和建筑--建筑运行监控与优化的重要意义和基本要求 (德国视角） Klimaneutrale Gebäude – Bedeutung und Anforderung an Monitoring und Optimierung in der Betriebsführung von Gebäuden (Deutsche Perspektive)</vt:lpstr>
      <vt:lpstr>零碳建筑 – 运营阶段的计算</vt:lpstr>
      <vt:lpstr>operating phase balance – zero carbon buildings</vt:lpstr>
      <vt:lpstr>技术监测 (Tmon)</vt:lpstr>
      <vt:lpstr>Technisches Monitoring (Tmon)</vt:lpstr>
      <vt:lpstr>技术监测（Tmon） – 建筑生命周期中的质量保证</vt:lpstr>
      <vt:lpstr>TMon – Qualitätssicherung im Lebenszyklus</vt:lpstr>
      <vt:lpstr>TMon – 参与方和能力</vt:lpstr>
      <vt:lpstr>TMon – Beteiligte und Kompetenzen</vt:lpstr>
      <vt:lpstr>技术监测 (Tmon)</vt:lpstr>
      <vt:lpstr>Technisches Monitoring (Tmon)</vt:lpstr>
      <vt:lpstr>EMon 的组成部分</vt:lpstr>
      <vt:lpstr>Bestandteile des EMon</vt:lpstr>
      <vt:lpstr>第一步：分析</vt:lpstr>
      <vt:lpstr>Zuerst: Analyse </vt:lpstr>
      <vt:lpstr>建筑物内的能量流</vt:lpstr>
      <vt:lpstr>Energieflüsse im Gebäude</vt:lpstr>
      <vt:lpstr>采集、记录和评估 </vt:lpstr>
      <vt:lpstr>Erfassung und Auswertung </vt:lpstr>
      <vt:lpstr>能耗测量点清单</vt:lpstr>
      <vt:lpstr>Liste der Messpunkte  Energieverbrauch</vt:lpstr>
      <vt:lpstr>计量表结构 </vt:lpstr>
      <vt:lpstr>Zählerstruktur </vt:lpstr>
      <vt:lpstr>能源监测（Emon）</vt:lpstr>
      <vt:lpstr>Energie Monitoring (Emon)</vt:lpstr>
      <vt:lpstr>设备检测（Amon） 中的组件</vt:lpstr>
      <vt:lpstr>Komponenten im AMon</vt:lpstr>
      <vt:lpstr>评估</vt:lpstr>
      <vt:lpstr>Vorteile des TMon</vt:lpstr>
      <vt:lpstr>德国/欧盟的标准、准则</vt:lpstr>
      <vt:lpstr>Normen,  Richtlinien  in Deutschland / EU</vt:lpstr>
      <vt:lpstr>谢谢</vt:lpstr>
    </vt:vector>
  </TitlesOfParts>
  <Company>dena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Chuai, Yu</dc:creator>
  <cp:lastModifiedBy>Schirmer, Stefan</cp:lastModifiedBy>
  <cp:revision>99</cp:revision>
  <dcterms:created xsi:type="dcterms:W3CDTF">2022-04-22T15:24:56Z</dcterms:created>
  <dcterms:modified xsi:type="dcterms:W3CDTF">2022-09-22T08:30:31Z</dcterms:modified>
</cp:coreProperties>
</file>